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0"/>
  </p:notesMasterIdLst>
  <p:handoutMasterIdLst>
    <p:handoutMasterId r:id="rId31"/>
  </p:handoutMasterIdLst>
  <p:sldIdLst>
    <p:sldId id="274" r:id="rId2"/>
    <p:sldId id="276" r:id="rId3"/>
    <p:sldId id="610" r:id="rId4"/>
    <p:sldId id="587" r:id="rId5"/>
    <p:sldId id="664" r:id="rId6"/>
    <p:sldId id="685" r:id="rId7"/>
    <p:sldId id="635" r:id="rId8"/>
    <p:sldId id="665" r:id="rId9"/>
    <p:sldId id="666" r:id="rId10"/>
    <p:sldId id="667" r:id="rId11"/>
    <p:sldId id="668" r:id="rId12"/>
    <p:sldId id="669" r:id="rId13"/>
    <p:sldId id="671" r:id="rId14"/>
    <p:sldId id="672" r:id="rId15"/>
    <p:sldId id="673" r:id="rId16"/>
    <p:sldId id="675" r:id="rId17"/>
    <p:sldId id="674" r:id="rId18"/>
    <p:sldId id="644" r:id="rId19"/>
    <p:sldId id="676" r:id="rId20"/>
    <p:sldId id="677" r:id="rId21"/>
    <p:sldId id="678" r:id="rId22"/>
    <p:sldId id="679" r:id="rId23"/>
    <p:sldId id="680" r:id="rId24"/>
    <p:sldId id="681" r:id="rId25"/>
    <p:sldId id="684" r:id="rId26"/>
    <p:sldId id="586" r:id="rId27"/>
    <p:sldId id="528" r:id="rId28"/>
    <p:sldId id="40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709A2BE3-2D0E-4BDF-9E7B-B5B14B6C6981}">
          <p14:sldIdLst>
            <p14:sldId id="274"/>
            <p14:sldId id="276"/>
          </p14:sldIdLst>
        </p14:section>
        <p14:section name="Какво е Scratch" id="{B9F6E15E-4845-4AE3-8AD1-1800D8DFA388}">
          <p14:sldIdLst>
            <p14:sldId id="610"/>
            <p14:sldId id="587"/>
          </p14:sldIdLst>
        </p14:section>
        <p14:section name="Интерфейс" id="{BDD1AE39-3CC6-4543-88C2-EEC2CB56FB68}">
          <p14:sldIdLst>
            <p14:sldId id="664"/>
            <p14:sldId id="685"/>
            <p14:sldId id="635"/>
            <p14:sldId id="665"/>
            <p14:sldId id="666"/>
            <p14:sldId id="667"/>
            <p14:sldId id="668"/>
          </p14:sldIdLst>
        </p14:section>
        <p14:section name="Основни понятия" id="{F4B76974-747A-4BF1-9DB1-EB905D76B652}">
          <p14:sldIdLst>
            <p14:sldId id="669"/>
            <p14:sldId id="671"/>
            <p14:sldId id="672"/>
            <p14:sldId id="673"/>
            <p14:sldId id="675"/>
            <p14:sldId id="674"/>
            <p14:sldId id="644"/>
          </p14:sldIdLst>
        </p14:section>
        <p14:section name="Видове блокове" id="{E7CA8A6C-8D1A-49BB-9172-4192FD899ED0}">
          <p14:sldIdLst>
            <p14:sldId id="676"/>
            <p14:sldId id="677"/>
            <p14:sldId id="678"/>
            <p14:sldId id="679"/>
            <p14:sldId id="680"/>
            <p14:sldId id="681"/>
            <p14:sldId id="684"/>
          </p14:sldIdLst>
        </p14:section>
        <p14:section name="Заключение" id="{10E03AB1-9AA8-4E86-9A64-D741901E50A2}">
          <p14:sldIdLst>
            <p14:sldId id="586"/>
            <p14:sldId id="528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anas Atanasov" initials="AA" lastIdx="1" clrIdx="0">
    <p:extLst>
      <p:ext uri="{19B8F6BF-5375-455C-9EA6-DF929625EA0E}">
        <p15:presenceInfo xmlns:p15="http://schemas.microsoft.com/office/powerpoint/2012/main" userId="S::a.atanasov@softuni.bg::eb44ae83-de0d-467f-ab6f-90099adfb7b0" providerId="AD"/>
      </p:ext>
    </p:extLst>
  </p:cmAuthor>
  <p:cmAuthor id="2" name="Muharem" initials="M" lastIdx="1" clrIdx="1">
    <p:extLst>
      <p:ext uri="{19B8F6BF-5375-455C-9EA6-DF929625EA0E}">
        <p15:presenceInfo xmlns:p15="http://schemas.microsoft.com/office/powerpoint/2012/main" userId="6656750bdb50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D1D5DD"/>
    <a:srgbClr val="E0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AFA56-0E8C-4EBD-8FE7-7622987BC3CE}" v="39" dt="2023-08-11T16:35:34.36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7" autoAdjust="0"/>
    <p:restoredTop sz="94609" autoAdjust="0"/>
  </p:normalViewPr>
  <p:slideViewPr>
    <p:cSldViewPr snapToGrid="0" showGuides="1">
      <p:cViewPr>
        <p:scale>
          <a:sx n="100" d="100"/>
          <a:sy n="100" d="100"/>
        </p:scale>
        <p:origin x="114" y="28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ralieva,Rumyana (GBS Sourcing) BI-BG-S" userId="acb836a2-01b2-4c83-bf7f-a32750ad8778" providerId="ADAL" clId="{683AFA56-0E8C-4EBD-8FE7-7622987BC3CE}"/>
    <pc:docChg chg="undo custSel modSld">
      <pc:chgData name="Zaralieva,Rumyana (GBS Sourcing) BI-BG-S" userId="acb836a2-01b2-4c83-bf7f-a32750ad8778" providerId="ADAL" clId="{683AFA56-0E8C-4EBD-8FE7-7622987BC3CE}" dt="2023-08-11T16:36:54.115" v="162" actId="14100"/>
      <pc:docMkLst>
        <pc:docMk/>
      </pc:docMkLst>
      <pc:sldChg chg="modAnim">
        <pc:chgData name="Zaralieva,Rumyana (GBS Sourcing) BI-BG-S" userId="acb836a2-01b2-4c83-bf7f-a32750ad8778" providerId="ADAL" clId="{683AFA56-0E8C-4EBD-8FE7-7622987BC3CE}" dt="2023-08-11T16:13:32.699" v="23"/>
        <pc:sldMkLst>
          <pc:docMk/>
          <pc:sldMk cId="3072402304" sldId="635"/>
        </pc:sldMkLst>
      </pc:sldChg>
      <pc:sldChg chg="addSp delSp modSp mod modAnim">
        <pc:chgData name="Zaralieva,Rumyana (GBS Sourcing) BI-BG-S" userId="acb836a2-01b2-4c83-bf7f-a32750ad8778" providerId="ADAL" clId="{683AFA56-0E8C-4EBD-8FE7-7622987BC3CE}" dt="2023-08-11T16:35:34.367" v="158"/>
        <pc:sldMkLst>
          <pc:docMk/>
          <pc:sldMk cId="1139474173" sldId="644"/>
        </pc:sldMkLst>
        <pc:spChg chg="del">
          <ac:chgData name="Zaralieva,Rumyana (GBS Sourcing) BI-BG-S" userId="acb836a2-01b2-4c83-bf7f-a32750ad8778" providerId="ADAL" clId="{683AFA56-0E8C-4EBD-8FE7-7622987BC3CE}" dt="2023-08-11T16:31:13.563" v="131" actId="478"/>
          <ac:spMkLst>
            <pc:docMk/>
            <pc:sldMk cId="1139474173" sldId="644"/>
            <ac:spMk id="2" creationId="{8036882D-658D-CB8A-72F5-C658CDF732C1}"/>
          </ac:spMkLst>
        </pc:spChg>
        <pc:spChg chg="mod">
          <ac:chgData name="Zaralieva,Rumyana (GBS Sourcing) BI-BG-S" userId="acb836a2-01b2-4c83-bf7f-a32750ad8778" providerId="ADAL" clId="{683AFA56-0E8C-4EBD-8FE7-7622987BC3CE}" dt="2023-08-11T16:35:13.716" v="156" actId="20577"/>
          <ac:spMkLst>
            <pc:docMk/>
            <pc:sldMk cId="1139474173" sldId="644"/>
            <ac:spMk id="5" creationId="{52257ABB-6E9B-4338-8204-41F5119CB79D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34:03.361" v="144" actId="14100"/>
          <ac:picMkLst>
            <pc:docMk/>
            <pc:sldMk cId="1139474173" sldId="644"/>
            <ac:picMk id="6" creationId="{CF99B202-E220-3C6A-4AD3-B63599D17F46}"/>
          </ac:picMkLst>
        </pc:picChg>
        <pc:picChg chg="add del mod">
          <ac:chgData name="Zaralieva,Rumyana (GBS Sourcing) BI-BG-S" userId="acb836a2-01b2-4c83-bf7f-a32750ad8778" providerId="ADAL" clId="{683AFA56-0E8C-4EBD-8FE7-7622987BC3CE}" dt="2023-08-11T16:34:19.099" v="146" actId="478"/>
          <ac:picMkLst>
            <pc:docMk/>
            <pc:sldMk cId="1139474173" sldId="644"/>
            <ac:picMk id="8" creationId="{0388C0FC-0523-974D-4101-662EC927C687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35:02.568" v="153" actId="962"/>
          <ac:picMkLst>
            <pc:docMk/>
            <pc:sldMk cId="1139474173" sldId="644"/>
            <ac:picMk id="11" creationId="{42AF20DF-0BEA-28CC-6CDE-C5FF094DE025}"/>
          </ac:picMkLst>
        </pc:picChg>
      </pc:sldChg>
      <pc:sldChg chg="addSp delSp modSp mod">
        <pc:chgData name="Zaralieva,Rumyana (GBS Sourcing) BI-BG-S" userId="acb836a2-01b2-4c83-bf7f-a32750ad8778" providerId="ADAL" clId="{683AFA56-0E8C-4EBD-8FE7-7622987BC3CE}" dt="2023-08-11T16:12:07.143" v="11" actId="208"/>
        <pc:sldMkLst>
          <pc:docMk/>
          <pc:sldMk cId="3444872940" sldId="664"/>
        </pc:sldMkLst>
        <pc:spChg chg="del">
          <ac:chgData name="Zaralieva,Rumyana (GBS Sourcing) BI-BG-S" userId="acb836a2-01b2-4c83-bf7f-a32750ad8778" providerId="ADAL" clId="{683AFA56-0E8C-4EBD-8FE7-7622987BC3CE}" dt="2023-08-11T16:11:17.993" v="3" actId="478"/>
          <ac:spMkLst>
            <pc:docMk/>
            <pc:sldMk cId="3444872940" sldId="664"/>
            <ac:spMk id="2" creationId="{B9432C41-8D8F-2629-AA6F-1CA0AD72C6F2}"/>
          </ac:spMkLst>
        </pc:spChg>
        <pc:picChg chg="del">
          <ac:chgData name="Zaralieva,Rumyana (GBS Sourcing) BI-BG-S" userId="acb836a2-01b2-4c83-bf7f-a32750ad8778" providerId="ADAL" clId="{683AFA56-0E8C-4EBD-8FE7-7622987BC3CE}" dt="2023-08-11T16:10:54.232" v="0" actId="478"/>
          <ac:picMkLst>
            <pc:docMk/>
            <pc:sldMk cId="3444872940" sldId="664"/>
            <ac:picMk id="4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2:07.143" v="11" actId="208"/>
          <ac:picMkLst>
            <pc:docMk/>
            <pc:sldMk cId="3444872940" sldId="664"/>
            <ac:picMk id="6" creationId="{1431E400-2A7F-5E78-DD82-A28FCF9DD5B4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36:02.425" v="159" actId="208"/>
        <pc:sldMkLst>
          <pc:docMk/>
          <pc:sldMk cId="4162728835" sldId="666"/>
        </pc:sldMkLst>
        <pc:spChg chg="del">
          <ac:chgData name="Zaralieva,Rumyana (GBS Sourcing) BI-BG-S" userId="acb836a2-01b2-4c83-bf7f-a32750ad8778" providerId="ADAL" clId="{683AFA56-0E8C-4EBD-8FE7-7622987BC3CE}" dt="2023-08-11T16:14:52.096" v="25" actId="478"/>
          <ac:spMkLst>
            <pc:docMk/>
            <pc:sldMk cId="4162728835" sldId="666"/>
            <ac:spMk id="6" creationId="{064039AD-F593-E647-964B-9AD4ED43B0BF}"/>
          </ac:spMkLst>
        </pc:spChg>
        <pc:picChg chg="mod">
          <ac:chgData name="Zaralieva,Rumyana (GBS Sourcing) BI-BG-S" userId="acb836a2-01b2-4c83-bf7f-a32750ad8778" providerId="ADAL" clId="{683AFA56-0E8C-4EBD-8FE7-7622987BC3CE}" dt="2023-08-11T16:36:02.425" v="159" actId="208"/>
          <ac:picMkLst>
            <pc:docMk/>
            <pc:sldMk cId="4162728835" sldId="666"/>
            <ac:picMk id="5" creationId="{00000000-0000-0000-0000-000000000000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15:53.006" v="27" actId="478"/>
        <pc:sldMkLst>
          <pc:docMk/>
          <pc:sldMk cId="3131606829" sldId="667"/>
        </pc:sldMkLst>
        <pc:spChg chg="del">
          <ac:chgData name="Zaralieva,Rumyana (GBS Sourcing) BI-BG-S" userId="acb836a2-01b2-4c83-bf7f-a32750ad8778" providerId="ADAL" clId="{683AFA56-0E8C-4EBD-8FE7-7622987BC3CE}" dt="2023-08-11T16:15:53.006" v="27" actId="478"/>
          <ac:spMkLst>
            <pc:docMk/>
            <pc:sldMk cId="3131606829" sldId="667"/>
            <ac:spMk id="6" creationId="{4DBD4092-C56C-59A7-1007-4276801C949B}"/>
          </ac:spMkLst>
        </pc:spChg>
        <pc:picChg chg="mod">
          <ac:chgData name="Zaralieva,Rumyana (GBS Sourcing) BI-BG-S" userId="acb836a2-01b2-4c83-bf7f-a32750ad8778" providerId="ADAL" clId="{683AFA56-0E8C-4EBD-8FE7-7622987BC3CE}" dt="2023-08-11T16:15:43.749" v="26" actId="14826"/>
          <ac:picMkLst>
            <pc:docMk/>
            <pc:sldMk cId="3131606829" sldId="667"/>
            <ac:picMk id="5" creationId="{00000000-0000-0000-0000-000000000000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18:20.735" v="45"/>
        <pc:sldMkLst>
          <pc:docMk/>
          <pc:sldMk cId="1683193589" sldId="672"/>
        </pc:sldMkLst>
        <pc:spChg chg="mod">
          <ac:chgData name="Zaralieva,Rumyana (GBS Sourcing) BI-BG-S" userId="acb836a2-01b2-4c83-bf7f-a32750ad8778" providerId="ADAL" clId="{683AFA56-0E8C-4EBD-8FE7-7622987BC3CE}" dt="2023-08-11T16:17:26.513" v="35" actId="14100"/>
          <ac:spMkLst>
            <pc:docMk/>
            <pc:sldMk cId="1683193589" sldId="672"/>
            <ac:spMk id="2" creationId="{00000000-0000-0000-0000-000000000000}"/>
          </ac:spMkLst>
        </pc:spChg>
        <pc:spChg chg="del">
          <ac:chgData name="Zaralieva,Rumyana (GBS Sourcing) BI-BG-S" userId="acb836a2-01b2-4c83-bf7f-a32750ad8778" providerId="ADAL" clId="{683AFA56-0E8C-4EBD-8FE7-7622987BC3CE}" dt="2023-08-11T16:17:02.750" v="28" actId="478"/>
          <ac:spMkLst>
            <pc:docMk/>
            <pc:sldMk cId="1683193589" sldId="672"/>
            <ac:spMk id="6" creationId="{F414B1CD-2515-B80D-F61B-39F08041FF46}"/>
          </ac:spMkLst>
        </pc:spChg>
        <pc:picChg chg="mod">
          <ac:chgData name="Zaralieva,Rumyana (GBS Sourcing) BI-BG-S" userId="acb836a2-01b2-4c83-bf7f-a32750ad8778" providerId="ADAL" clId="{683AFA56-0E8C-4EBD-8FE7-7622987BC3CE}" dt="2023-08-11T16:17:35.997" v="40" actId="1076"/>
          <ac:picMkLst>
            <pc:docMk/>
            <pc:sldMk cId="1683193589" sldId="672"/>
            <ac:picMk id="5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7:39.804" v="42" actId="1076"/>
          <ac:picMkLst>
            <pc:docMk/>
            <pc:sldMk cId="1683193589" sldId="672"/>
            <ac:picMk id="8" creationId="{89B5481A-FB1C-B642-CEC5-4B9F215BC369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36:54.115" v="162" actId="14100"/>
        <pc:sldMkLst>
          <pc:docMk/>
          <pc:sldMk cId="2550595343" sldId="675"/>
        </pc:sldMkLst>
        <pc:spChg chg="del">
          <ac:chgData name="Zaralieva,Rumyana (GBS Sourcing) BI-BG-S" userId="acb836a2-01b2-4c83-bf7f-a32750ad8778" providerId="ADAL" clId="{683AFA56-0E8C-4EBD-8FE7-7622987BC3CE}" dt="2023-08-11T16:26:28.768" v="100" actId="478"/>
          <ac:spMkLst>
            <pc:docMk/>
            <pc:sldMk cId="2550595343" sldId="675"/>
            <ac:spMk id="6" creationId="{9EF2964C-E0E4-38BE-EBFB-07EC279383FC}"/>
          </ac:spMkLst>
        </pc:spChg>
        <pc:spChg chg="del">
          <ac:chgData name="Zaralieva,Rumyana (GBS Sourcing) BI-BG-S" userId="acb836a2-01b2-4c83-bf7f-a32750ad8778" providerId="ADAL" clId="{683AFA56-0E8C-4EBD-8FE7-7622987BC3CE}" dt="2023-08-11T16:27:05.329" v="110" actId="478"/>
          <ac:spMkLst>
            <pc:docMk/>
            <pc:sldMk cId="2550595343" sldId="675"/>
            <ac:spMk id="7" creationId="{8FE1B987-74E8-1374-70C6-BA50BE096B44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09.328" v="122" actId="1076"/>
          <ac:spMkLst>
            <pc:docMk/>
            <pc:sldMk cId="2550595343" sldId="675"/>
            <ac:spMk id="10" creationId="{0FC94885-9E7E-0EAB-5BCF-9F3CBDB66E87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47.476" v="160" actId="1076"/>
          <ac:spMkLst>
            <pc:docMk/>
            <pc:sldMk cId="2550595343" sldId="675"/>
            <ac:spMk id="11" creationId="{BDE55FDF-4CE9-0172-3715-48D45C69BA99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48.821" v="130" actId="14100"/>
          <ac:spMkLst>
            <pc:docMk/>
            <pc:sldMk cId="2550595343" sldId="675"/>
            <ac:spMk id="12" creationId="{6C3A5D8E-F9BF-DF69-173F-1C3E4215447C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54.115" v="162" actId="14100"/>
          <ac:spMkLst>
            <pc:docMk/>
            <pc:sldMk cId="2550595343" sldId="675"/>
            <ac:spMk id="13" creationId="{C9C7D803-8D08-3FA2-3953-8A2C754BE653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26:43.550" v="106" actId="1076"/>
          <ac:picMkLst>
            <pc:docMk/>
            <pc:sldMk cId="2550595343" sldId="675"/>
            <ac:picMk id="2" creationId="{ACBA5D35-5B31-0843-B23F-FD6F39EBE63F}"/>
          </ac:picMkLst>
        </pc:picChg>
        <pc:picChg chg="mod modCrop">
          <ac:chgData name="Zaralieva,Rumyana (GBS Sourcing) BI-BG-S" userId="acb836a2-01b2-4c83-bf7f-a32750ad8778" providerId="ADAL" clId="{683AFA56-0E8C-4EBD-8FE7-7622987BC3CE}" dt="2023-08-11T16:26:47.061" v="108" actId="1076"/>
          <ac:picMkLst>
            <pc:docMk/>
            <pc:sldMk cId="2550595343" sldId="675"/>
            <ac:picMk id="5" creationId="{00000000-0000-0000-0000-000000000000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1.823" v="105" actId="1076"/>
          <ac:picMkLst>
            <pc:docMk/>
            <pc:sldMk cId="2550595343" sldId="675"/>
            <ac:picMk id="8" creationId="{B086F2A9-D5FC-9FFD-43B2-0EB228863C63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4.531" v="107" actId="1076"/>
          <ac:picMkLst>
            <pc:docMk/>
            <pc:sldMk cId="2550595343" sldId="675"/>
            <ac:picMk id="9" creationId="{45356975-3744-5608-A4B8-A04EE684575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6.1.2024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064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91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13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35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40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90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54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6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.emf"/><Relationship Id="rId16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motion-software.com/" TargetMode="External"/><Relationship Id="rId13" Type="http://schemas.openxmlformats.org/officeDocument/2006/relationships/image" Target="../media/image32.png"/><Relationship Id="rId18" Type="http://schemas.openxmlformats.org/officeDocument/2006/relationships/hyperlink" Target="http://www.telenor.bg/" TargetMode="External"/><Relationship Id="rId26" Type="http://schemas.openxmlformats.org/officeDocument/2006/relationships/hyperlink" Target="https://www.superhosting.bg/" TargetMode="External"/><Relationship Id="rId3" Type="http://schemas.openxmlformats.org/officeDocument/2006/relationships/image" Target="../media/image8.png"/><Relationship Id="rId21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hyperlink" Target="https://aeternity.com/" TargetMode="External"/><Relationship Id="rId17" Type="http://schemas.openxmlformats.org/officeDocument/2006/relationships/image" Target="../media/image34.png"/><Relationship Id="rId25" Type="http://schemas.openxmlformats.org/officeDocument/2006/relationships/image" Target="../media/image38.png"/><Relationship Id="rId2" Type="http://schemas.openxmlformats.org/officeDocument/2006/relationships/image" Target="../media/image1.emf"/><Relationship Id="rId16" Type="http://schemas.openxmlformats.org/officeDocument/2006/relationships/hyperlink" Target="https://www.softwaregroup.com/" TargetMode="External"/><Relationship Id="rId20" Type="http://schemas.openxmlformats.org/officeDocument/2006/relationships/hyperlink" Target="http://www.xs-software.com/" TargetMode="External"/><Relationship Id="rId29" Type="http://schemas.openxmlformats.org/officeDocument/2006/relationships/image" Target="../media/image4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deavr.com/en" TargetMode="External"/><Relationship Id="rId11" Type="http://schemas.openxmlformats.org/officeDocument/2006/relationships/image" Target="../media/image31.jpeg"/><Relationship Id="rId24" Type="http://schemas.openxmlformats.org/officeDocument/2006/relationships/hyperlink" Target="http://www.postbank.bg/" TargetMode="External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23" Type="http://schemas.openxmlformats.org/officeDocument/2006/relationships/image" Target="../media/image37.png"/><Relationship Id="rId28" Type="http://schemas.openxmlformats.org/officeDocument/2006/relationships/hyperlink" Target="http://smartit.bg/" TargetMode="External"/><Relationship Id="rId10" Type="http://schemas.openxmlformats.org/officeDocument/2006/relationships/hyperlink" Target="https://www.liebherr.com/en/deu/start/start-page.html" TargetMode="External"/><Relationship Id="rId19" Type="http://schemas.openxmlformats.org/officeDocument/2006/relationships/image" Target="../media/image35.png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0.png"/><Relationship Id="rId14" Type="http://schemas.openxmlformats.org/officeDocument/2006/relationships/hyperlink" Target="https://netpeak.bg/" TargetMode="External"/><Relationship Id="rId22" Type="http://schemas.openxmlformats.org/officeDocument/2006/relationships/hyperlink" Target="https://www.sbtech.com/" TargetMode="External"/><Relationship Id="rId27" Type="http://schemas.openxmlformats.org/officeDocument/2006/relationships/image" Target="../media/image39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hyperlink" Target="http://www.world-of-myths.com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44.gif"/><Relationship Id="rId4" Type="http://schemas.openxmlformats.org/officeDocument/2006/relationships/image" Target="../media/image41.jpeg"/><Relationship Id="rId9" Type="http://schemas.openxmlformats.org/officeDocument/2006/relationships/hyperlink" Target="https://www.lukanet.com/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bg-BG" dirty="0"/>
              <a:t>Подзаглавие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bg-BG" dirty="0"/>
              <a:t>Заглавие на презентация</a:t>
            </a:r>
            <a:endParaRPr lang="en-US" dirty="0"/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2644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2820" y="1435108"/>
            <a:ext cx="7804097" cy="46913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7996846" y="1101255"/>
            <a:ext cx="62937" cy="51786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59711" y="1876206"/>
            <a:ext cx="186904" cy="44036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5989" y="1353867"/>
            <a:ext cx="3269246" cy="50278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78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bg-BG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Въпроси</a:t>
            </a: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pic>
        <p:nvPicPr>
          <p:cNvPr id="12" name="Infragistics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779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22" name="Indeavr" descr="Ð ÐµÐ·ÑÐ»ÑÐ°Ñ Ñ Ð¸Ð·Ð¾Ð±ÑÐ°Ð¶ÐµÐ½Ð¸Ðµ Ð·Ð° indeavr">
            <a:hlinkClick r:id="rId6"/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7387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3" name="Codexio">
            <a:hlinkClick r:id="rId8"/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9375511" y="5566366"/>
            <a:ext cx="174910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4" name="Liebherr">
            <a:hlinkClick r:id="rId10"/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7387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Aeternity">
            <a:hlinkClick r:id="rId12"/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91" r="-41391" b="-5190"/>
          <a:stretch/>
        </p:blipFill>
        <p:spPr>
          <a:xfrm>
            <a:off x="7025404" y="5566366"/>
            <a:ext cx="195586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4"/>
          </p:cNvPr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775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Sotware Group" descr="Ð ÐµÐ·ÑÐ»ÑÐ°Ñ Ñ Ð¸Ð·Ð¾Ð±ÑÐ°Ð¶ÐµÐ½Ð¸Ðµ Ð·Ð° software group">
            <a:hlinkClick r:id="rId16"/>
          </p:cNvPr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7388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Telenor">
            <a:hlinkClick r:id="rId18"/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6437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9" name="XS">
            <a:hlinkClick r:id="rId20"/>
          </p:cNvPr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7387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0" name="SB Tech">
            <a:hlinkClick r:id="rId22"/>
          </p:cNvPr>
          <p:cNvPicPr>
            <a:picLocks noChangeAspect="1"/>
          </p:cNvPicPr>
          <p:nvPr userDrawn="1"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7950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Postbank">
            <a:hlinkClick r:id="rId24"/>
          </p:cNvPr>
          <p:cNvPicPr>
            <a:picLocks noChangeAspect="1"/>
          </p:cNvPicPr>
          <p:nvPr userDrawn="1"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872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SuperHosting" descr="Ð ÐµÐ·ÑÐ»ÑÐ°Ñ Ñ Ð¸Ð·Ð¾Ð±ÑÐ°Ð¶ÐµÐ½Ð¸Ðµ Ð·Ð° superhosting png">
            <a:hlinkClick r:id="rId26"/>
          </p:cNvPr>
          <p:cNvPicPr>
            <a:picLocks noChangeAspect="1" noChangeArrowheads="1"/>
          </p:cNvPicPr>
          <p:nvPr userDrawn="1"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4361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SmartIT">
            <a:hlinkClick r:id="rId28"/>
          </p:cNvPr>
          <p:cNvPicPr>
            <a:picLocks noChangeAspect="1"/>
          </p:cNvPicPr>
          <p:nvPr userDrawn="1"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7388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al P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Soft</a:t>
            </a:r>
            <a:r>
              <a:rPr lang="en-GB" dirty="0"/>
              <a:t>U</a:t>
            </a:r>
            <a:r>
              <a:rPr lang="en-US" dirty="0" err="1"/>
              <a:t>ni</a:t>
            </a:r>
            <a:r>
              <a:rPr lang="en-US" dirty="0"/>
              <a:t> Organizational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 userDrawn="1"/>
        </p:nvGrpSpPr>
        <p:grpSpPr>
          <a:xfrm>
            <a:off x="1981200" y="1710324"/>
            <a:ext cx="8229600" cy="4151278"/>
            <a:chOff x="1492446" y="2067924"/>
            <a:chExt cx="6811766" cy="34360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8" name="Picture 17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9" name="Picture 18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20" name="Picture 19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Съдържание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14599"/>
            <a:ext cx="10961783" cy="6753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ve 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0" y="0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z="4800" dirty="0"/>
              <a:t>Live Exercises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20157"/>
            <a:ext cx="10961783" cy="66525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72231-4494-467D-B0D7-F1E1DA83D2FE}"/>
              </a:ext>
            </a:extLst>
          </p:cNvPr>
          <p:cNvGrpSpPr/>
          <p:nvPr userDrawn="1"/>
        </p:nvGrpSpPr>
        <p:grpSpPr>
          <a:xfrm>
            <a:off x="4267200" y="349301"/>
            <a:ext cx="3657600" cy="4070979"/>
            <a:chOff x="4265613" y="394224"/>
            <a:chExt cx="3657600" cy="407097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1D08E1D-5E83-4850-B006-A642A52DBB4E}"/>
                </a:ext>
              </a:extLst>
            </p:cNvPr>
            <p:cNvSpPr/>
            <p:nvPr/>
          </p:nvSpPr>
          <p:spPr bwMode="auto">
            <a:xfrm>
              <a:off x="4265613" y="807603"/>
              <a:ext cx="3657600" cy="3657600"/>
            </a:xfrm>
            <a:prstGeom prst="ellipse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chemeClr val="bg2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2B4870-9B78-4FB5-B658-366BE3060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18012" y="394224"/>
              <a:ext cx="3124201" cy="3835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2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90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91" r:id="rId12"/>
    <p:sldLayoutId id="2147483686" r:id="rId13"/>
    <p:sldLayoutId id="2147483689" r:id="rId14"/>
    <p:sldLayoutId id="2147483688" r:id="rId15"/>
    <p:sldLayoutId id="2147483687" r:id="rId16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opencourses/train-the-trainer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scratch.mit.edu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6" y="1250986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/>
              <a:t>Въведение в програмната среда на </a:t>
            </a:r>
            <a:r>
              <a:rPr lang="en-US" dirty="0"/>
              <a:t>Scratch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882654"/>
          </a:xfrm>
        </p:spPr>
        <p:txBody>
          <a:bodyPr>
            <a:noAutofit/>
          </a:bodyPr>
          <a:lstStyle/>
          <a:p>
            <a:r>
              <a:rPr lang="bg-BG" dirty="0"/>
              <a:t>Програмиране в </a:t>
            </a:r>
            <a:r>
              <a:rPr lang="en-US" dirty="0"/>
              <a:t>Scratch</a:t>
            </a:r>
            <a:endParaRPr lang="en-US" sz="4800" dirty="0">
              <a:solidFill>
                <a:srgbClr val="234465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910" y="2424613"/>
            <a:ext cx="3935194" cy="295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</a:t>
            </a:r>
            <a:r>
              <a:rPr lang="ru-RU" b="1" dirty="0">
                <a:solidFill>
                  <a:schemeClr val="bg1"/>
                </a:solidFill>
              </a:rPr>
              <a:t>работното поле </a:t>
            </a:r>
            <a:r>
              <a:rPr lang="ru-RU" dirty="0"/>
              <a:t>се сглобяват </a:t>
            </a:r>
            <a:r>
              <a:rPr lang="ru-RU" b="1" dirty="0"/>
              <a:t>скриптове</a:t>
            </a:r>
            <a:endParaRPr lang="ru-RU" dirty="0"/>
          </a:p>
          <a:p>
            <a:r>
              <a:rPr lang="ru-RU" dirty="0"/>
              <a:t>Достъп до </a:t>
            </a:r>
            <a:r>
              <a:rPr lang="ru-RU" b="1" dirty="0">
                <a:solidFill>
                  <a:schemeClr val="bg1"/>
                </a:solidFill>
              </a:rPr>
              <a:t>работното поле </a:t>
            </a:r>
            <a:r>
              <a:rPr lang="ru-RU" dirty="0"/>
              <a:t>имат </a:t>
            </a:r>
            <a:r>
              <a:rPr lang="ru-RU" b="1" dirty="0"/>
              <a:t>сцената</a:t>
            </a:r>
            <a:r>
              <a:rPr lang="ru-RU" dirty="0"/>
              <a:t>, както и </a:t>
            </a:r>
            <a:r>
              <a:rPr lang="ru-RU" b="1" dirty="0"/>
              <a:t>спрайтовете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Работно поле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3642" y="2718324"/>
            <a:ext cx="5474186" cy="381660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3160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5900321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ru-RU" b="1" dirty="0" smtClean="0">
                <a:solidFill>
                  <a:schemeClr val="bg1"/>
                </a:solidFill>
              </a:rPr>
              <a:t>Блоково </a:t>
            </a:r>
            <a:r>
              <a:rPr lang="ru-RU" b="1" dirty="0">
                <a:solidFill>
                  <a:schemeClr val="bg1"/>
                </a:solidFill>
              </a:rPr>
              <a:t>поле </a:t>
            </a:r>
            <a:r>
              <a:rPr lang="ru-RU" dirty="0"/>
              <a:t>– списък с всички </a:t>
            </a:r>
            <a:r>
              <a:rPr lang="ru-RU" b="1" dirty="0"/>
              <a:t>кодови блокове </a:t>
            </a:r>
            <a:r>
              <a:rPr lang="ru-RU" dirty="0"/>
              <a:t>в</a:t>
            </a:r>
            <a:r>
              <a:rPr lang="ru-RU" b="1" dirty="0"/>
              <a:t> </a:t>
            </a:r>
            <a:r>
              <a:rPr lang="en-US" b="1" dirty="0"/>
              <a:t>Scratch</a:t>
            </a:r>
            <a:endParaRPr lang="ru-RU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Блоково поле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327" y="1266464"/>
            <a:ext cx="2517262" cy="49338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6530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 понятия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/>
              <a:t>Главни елементи в </a:t>
            </a:r>
            <a:r>
              <a:rPr lang="en-US" dirty="0"/>
              <a:t>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4029" y="1281018"/>
            <a:ext cx="2354079" cy="260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0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Спрайтове</a:t>
            </a:r>
            <a:endParaRPr lang="en-US" dirty="0"/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386524" y="1160610"/>
            <a:ext cx="11446887" cy="5464307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Спрайт (</a:t>
            </a:r>
            <a:r>
              <a:rPr lang="en-US" b="1" dirty="0">
                <a:solidFill>
                  <a:schemeClr val="bg1"/>
                </a:solidFill>
              </a:rPr>
              <a:t>Sprite</a:t>
            </a:r>
            <a:r>
              <a:rPr lang="bg-BG" b="1" dirty="0">
                <a:solidFill>
                  <a:schemeClr val="bg1"/>
                </a:solidFill>
              </a:rPr>
              <a:t>)</a:t>
            </a:r>
            <a:r>
              <a:rPr lang="ru-RU" dirty="0"/>
              <a:t> </a:t>
            </a:r>
            <a:r>
              <a:rPr lang="en-US" dirty="0" smtClean="0"/>
              <a:t>–</a:t>
            </a:r>
            <a:r>
              <a:rPr lang="ru-RU" dirty="0" smtClean="0"/>
              <a:t> </a:t>
            </a:r>
            <a:r>
              <a:rPr lang="ru-RU" b="1" dirty="0"/>
              <a:t>обект</a:t>
            </a:r>
            <a:r>
              <a:rPr lang="ru-RU" dirty="0"/>
              <a:t> или </a:t>
            </a:r>
            <a:r>
              <a:rPr lang="ru-RU" b="1" dirty="0"/>
              <a:t>герой</a:t>
            </a:r>
            <a:r>
              <a:rPr lang="ru-RU" dirty="0"/>
              <a:t> в </a:t>
            </a:r>
            <a:r>
              <a:rPr lang="ru-RU" b="1" dirty="0"/>
              <a:t>Scratch</a:t>
            </a:r>
            <a:endParaRPr lang="en-US" b="1" dirty="0"/>
          </a:p>
          <a:p>
            <a:pPr lvl="1">
              <a:buClr>
                <a:schemeClr val="tx1"/>
              </a:buClr>
            </a:pPr>
            <a:r>
              <a:rPr lang="en-US" dirty="0"/>
              <a:t>M</a:t>
            </a:r>
            <a:r>
              <a:rPr lang="ru-RU" dirty="0"/>
              <a:t>оже да бъде програмиран да изпълнява действия с помощта на </a:t>
            </a:r>
            <a:r>
              <a:rPr lang="bg-BG" b="1" dirty="0"/>
              <a:t>кодови </a:t>
            </a:r>
            <a:r>
              <a:rPr lang="ru-RU" b="1" dirty="0"/>
              <a:t>блокове</a:t>
            </a:r>
            <a:endParaRPr lang="ru-RU" dirty="0"/>
          </a:p>
          <a:p>
            <a:r>
              <a:rPr lang="ru-RU" dirty="0"/>
              <a:t>Всеки </a:t>
            </a:r>
            <a:r>
              <a:rPr lang="bg-BG" b="1" dirty="0"/>
              <a:t>спрайт</a:t>
            </a:r>
            <a:r>
              <a:rPr lang="ru-RU" dirty="0"/>
              <a:t> има свои собствени </a:t>
            </a:r>
            <a:r>
              <a:rPr lang="ru-RU" b="1" dirty="0"/>
              <a:t>скриптове</a:t>
            </a:r>
            <a:r>
              <a:rPr lang="ru-RU" dirty="0"/>
              <a:t>, </a:t>
            </a:r>
            <a:r>
              <a:rPr lang="ru-RU" b="1" dirty="0"/>
              <a:t>костюми</a:t>
            </a:r>
            <a:r>
              <a:rPr lang="ru-RU" dirty="0"/>
              <a:t> и </a:t>
            </a:r>
            <a:r>
              <a:rPr lang="ru-RU" b="1" dirty="0"/>
              <a:t>звуци</a:t>
            </a:r>
            <a:r>
              <a:rPr lang="ru-RU" dirty="0"/>
              <a:t> и може да се </a:t>
            </a:r>
            <a:r>
              <a:rPr lang="ru-RU" b="1" dirty="0"/>
              <a:t>движи</a:t>
            </a:r>
            <a:r>
              <a:rPr lang="ru-RU" dirty="0"/>
              <a:t> самостоятелно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234" y="4291118"/>
            <a:ext cx="5445532" cy="23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41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11804833" cy="52010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ru-RU" b="1" dirty="0">
                <a:solidFill>
                  <a:schemeClr val="bg1"/>
                </a:solidFill>
              </a:rPr>
              <a:t>Фон</a:t>
            </a:r>
            <a:r>
              <a:rPr lang="ru-RU" dirty="0"/>
              <a:t> </a:t>
            </a:r>
            <a:r>
              <a:rPr lang="en-US" dirty="0"/>
              <a:t>-</a:t>
            </a:r>
            <a:r>
              <a:rPr lang="ru-RU" dirty="0"/>
              <a:t> </a:t>
            </a:r>
            <a:r>
              <a:rPr lang="ru-RU" b="1" dirty="0"/>
              <a:t>изображение</a:t>
            </a:r>
            <a:r>
              <a:rPr lang="ru-RU" dirty="0"/>
              <a:t>, което може да се показва на </a:t>
            </a:r>
            <a:r>
              <a:rPr lang="ru-RU" b="1" dirty="0"/>
              <a:t>сцената</a:t>
            </a:r>
            <a:r>
              <a:rPr lang="ru-RU" dirty="0"/>
              <a:t> 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bg-BG" dirty="0"/>
              <a:t>П</a:t>
            </a:r>
            <a:r>
              <a:rPr lang="ru-RU" dirty="0"/>
              <a:t>одобен на </a:t>
            </a:r>
            <a:r>
              <a:rPr lang="ru-RU" b="1" dirty="0"/>
              <a:t>костюм</a:t>
            </a:r>
            <a:r>
              <a:rPr lang="ru-RU" dirty="0"/>
              <a:t>, само че се показва на </a:t>
            </a:r>
            <a:r>
              <a:rPr lang="ru-RU" b="1" dirty="0"/>
              <a:t>сцената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19" y="3031754"/>
            <a:ext cx="3949558" cy="2962169"/>
          </a:xfrm>
          <a:prstGeom prst="rect">
            <a:avLst/>
          </a:prstGeom>
        </p:spPr>
      </p:pic>
      <p:pic>
        <p:nvPicPr>
          <p:cNvPr id="8" name="Picture 7" descr="A cartoon of a red house&#10;&#10;Description automatically generated">
            <a:extLst>
              <a:ext uri="{FF2B5EF4-FFF2-40B4-BE49-F238E27FC236}">
                <a16:creationId xmlns:a16="http://schemas.microsoft.com/office/drawing/2014/main" id="{89B5481A-FB1C-B642-CEC5-4B9F215BC3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24" y="3031755"/>
            <a:ext cx="3949557" cy="296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9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ru-RU" b="1" dirty="0">
                <a:solidFill>
                  <a:schemeClr val="bg1"/>
                </a:solidFill>
              </a:rPr>
              <a:t>Кодовите блоков</a:t>
            </a: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dirty="0"/>
              <a:t>се използват за създаване на </a:t>
            </a:r>
            <a:r>
              <a:rPr lang="ru-RU" b="1" dirty="0"/>
              <a:t>код</a:t>
            </a:r>
            <a:r>
              <a:rPr lang="ru-RU" dirty="0"/>
              <a:t> в </a:t>
            </a:r>
            <a:r>
              <a:rPr lang="ru-RU" b="1" dirty="0"/>
              <a:t>Scratch</a:t>
            </a:r>
            <a:endParaRPr lang="ru-RU" dirty="0"/>
          </a:p>
          <a:p>
            <a:r>
              <a:rPr lang="ru-RU" b="1" dirty="0"/>
              <a:t>Блоковете</a:t>
            </a:r>
            <a:r>
              <a:rPr lang="ru-RU" dirty="0"/>
              <a:t> се свързват помежду си като </a:t>
            </a:r>
            <a:r>
              <a:rPr lang="ru-RU" b="1" dirty="0"/>
              <a:t>пъзел</a:t>
            </a:r>
            <a:r>
              <a:rPr lang="ru-RU" dirty="0"/>
              <a:t>, като всеки тип блок има</a:t>
            </a:r>
            <a:r>
              <a:rPr lang="en-US" dirty="0"/>
              <a:t>:</a:t>
            </a:r>
          </a:p>
          <a:p>
            <a:pPr lvl="1"/>
            <a:r>
              <a:rPr lang="bg-BG" dirty="0"/>
              <a:t>Своя</a:t>
            </a:r>
            <a:r>
              <a:rPr lang="bg-BG" b="1" dirty="0"/>
              <a:t> ф</a:t>
            </a:r>
            <a:r>
              <a:rPr lang="ru-RU" b="1" dirty="0"/>
              <a:t>орма</a:t>
            </a:r>
            <a:endParaRPr lang="ru-RU" dirty="0"/>
          </a:p>
          <a:p>
            <a:pPr lvl="1"/>
            <a:r>
              <a:rPr lang="ru-RU" b="1" dirty="0"/>
              <a:t>Форма на</a:t>
            </a:r>
            <a:r>
              <a:rPr lang="ru-RU" dirty="0"/>
              <a:t> </a:t>
            </a:r>
            <a:r>
              <a:rPr lang="ru-RU" b="1" dirty="0"/>
              <a:t>слот</a:t>
            </a:r>
            <a:r>
              <a:rPr lang="ru-RU" dirty="0"/>
              <a:t>, в който може да се вмъкне </a:t>
            </a:r>
            <a:endParaRPr lang="en-US" dirty="0"/>
          </a:p>
          <a:p>
            <a:r>
              <a:rPr lang="ru-RU" dirty="0"/>
              <a:t>Поредиците от свързани </a:t>
            </a:r>
            <a:r>
              <a:rPr lang="ru-RU" b="1" dirty="0"/>
              <a:t>блокове</a:t>
            </a:r>
            <a:r>
              <a:rPr lang="ru-RU" dirty="0"/>
              <a:t> се наричат </a:t>
            </a:r>
            <a:r>
              <a:rPr lang="ru-RU" b="1" dirty="0"/>
              <a:t>скриптове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Кодов блок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27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Примери за кодови блокове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5" t="56757" b="15393"/>
          <a:stretch/>
        </p:blipFill>
        <p:spPr>
          <a:xfrm>
            <a:off x="8867702" y="3037415"/>
            <a:ext cx="2802782" cy="9041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BA5D35-5B31-0843-B23F-FD6F39EBE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24" r="76878" b="36544"/>
          <a:stretch/>
        </p:blipFill>
        <p:spPr>
          <a:xfrm>
            <a:off x="3478437" y="3008491"/>
            <a:ext cx="2325735" cy="961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86F2A9-D5FC-9FFD-43B2-0EB228863C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30146" r="55631" b="32747"/>
          <a:stretch/>
        </p:blipFill>
        <p:spPr>
          <a:xfrm>
            <a:off x="849949" y="2887156"/>
            <a:ext cx="2116476" cy="1204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356975-3744-5608-A4B8-A04EE68457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85" t="33824" r="29074" b="12808"/>
          <a:stretch/>
        </p:blipFill>
        <p:spPr>
          <a:xfrm>
            <a:off x="6119002" y="2623209"/>
            <a:ext cx="2589088" cy="17325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C94885-9E7E-0EAB-5BCF-9F3CBDB66E87}"/>
              </a:ext>
            </a:extLst>
          </p:cNvPr>
          <p:cNvSpPr txBox="1"/>
          <p:nvPr/>
        </p:nvSpPr>
        <p:spPr>
          <a:xfrm>
            <a:off x="809721" y="4355746"/>
            <a:ext cx="2198670" cy="6040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Hat</a:t>
            </a:r>
            <a:endParaRPr lang="bg-BG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E55FDF-4CE9-0172-3715-48D45C69BA99}"/>
              </a:ext>
            </a:extLst>
          </p:cNvPr>
          <p:cNvSpPr txBox="1"/>
          <p:nvPr/>
        </p:nvSpPr>
        <p:spPr>
          <a:xfrm>
            <a:off x="3596098" y="4355745"/>
            <a:ext cx="2141904" cy="6040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Stack</a:t>
            </a:r>
            <a:endParaRPr lang="bg-BG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3A5D8E-F9BF-DF69-173F-1C3E4215447C}"/>
              </a:ext>
            </a:extLst>
          </p:cNvPr>
          <p:cNvSpPr txBox="1"/>
          <p:nvPr/>
        </p:nvSpPr>
        <p:spPr>
          <a:xfrm>
            <a:off x="8956749" y="4355746"/>
            <a:ext cx="2609664" cy="6040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Boolean</a:t>
            </a:r>
            <a:endParaRPr lang="bg-BG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7D803-8D08-3FA2-3953-8A2C754BE653}"/>
              </a:ext>
            </a:extLst>
          </p:cNvPr>
          <p:cNvSpPr txBox="1"/>
          <p:nvPr/>
        </p:nvSpPr>
        <p:spPr>
          <a:xfrm>
            <a:off x="6458049" y="4355745"/>
            <a:ext cx="2007857" cy="6040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Cap</a:t>
            </a:r>
            <a:endParaRPr lang="bg-BG" sz="2400" dirty="0"/>
          </a:p>
        </p:txBody>
      </p:sp>
    </p:spTree>
    <p:extLst>
      <p:ext uri="{BB962C8B-B14F-4D97-AF65-F5344CB8AC3E}">
        <p14:creationId xmlns:p14="http://schemas.microsoft.com/office/powerpoint/2010/main" val="2550595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7138" y="1196130"/>
            <a:ext cx="11917326" cy="5201066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chemeClr val="tx1"/>
              </a:buClr>
            </a:pPr>
            <a:r>
              <a:rPr lang="bg-BG" sz="3300" b="1" dirty="0">
                <a:solidFill>
                  <a:schemeClr val="bg1"/>
                </a:solidFill>
              </a:rPr>
              <a:t>Скрипт</a:t>
            </a:r>
            <a:r>
              <a:rPr lang="bg-BG" sz="3300" dirty="0"/>
              <a:t> </a:t>
            </a:r>
            <a:r>
              <a:rPr lang="en-US" sz="3300" dirty="0"/>
              <a:t>- </a:t>
            </a:r>
            <a:r>
              <a:rPr lang="bg-BG" sz="3300" b="1" dirty="0"/>
              <a:t>колекция</a:t>
            </a:r>
            <a:r>
              <a:rPr lang="bg-BG" sz="3300" dirty="0"/>
              <a:t> или "</a:t>
            </a:r>
            <a:r>
              <a:rPr lang="bg-BG" sz="3300" b="1" dirty="0"/>
              <a:t>стек</a:t>
            </a:r>
            <a:r>
              <a:rPr lang="bg-BG" sz="3300" dirty="0"/>
              <a:t>" от блокове, които са свързани помежду си</a:t>
            </a:r>
          </a:p>
          <a:p>
            <a:pPr>
              <a:lnSpc>
                <a:spcPct val="114000"/>
              </a:lnSpc>
              <a:spcBef>
                <a:spcPts val="2000"/>
              </a:spcBef>
              <a:spcAft>
                <a:spcPts val="2000"/>
              </a:spcAft>
            </a:pPr>
            <a:r>
              <a:rPr lang="bg-BG" sz="3300" b="1" dirty="0"/>
              <a:t>Блоковете</a:t>
            </a:r>
            <a:r>
              <a:rPr lang="bg-BG" sz="3300" dirty="0"/>
              <a:t> и тяхната </a:t>
            </a:r>
            <a:r>
              <a:rPr lang="bg-BG" sz="3300" b="1" dirty="0"/>
              <a:t>последователност</a:t>
            </a:r>
            <a:r>
              <a:rPr lang="bg-BG" sz="3300" dirty="0"/>
              <a:t> определят начина, по който </a:t>
            </a:r>
            <a:r>
              <a:rPr lang="bg-BG" sz="3300" b="1" dirty="0"/>
              <a:t>спрайтовете</a:t>
            </a:r>
            <a:r>
              <a:rPr lang="bg-BG" sz="3300" dirty="0"/>
              <a:t> взаимодействат помежду си и със </a:t>
            </a:r>
            <a:r>
              <a:rPr lang="bg-BG" sz="3300" b="1" dirty="0"/>
              <a:t>сцената</a:t>
            </a:r>
            <a:endParaRPr lang="bg-BG" sz="3300" dirty="0"/>
          </a:p>
          <a:p>
            <a:pPr>
              <a:lnSpc>
                <a:spcPct val="114000"/>
              </a:lnSpc>
            </a:pPr>
            <a:r>
              <a:rPr lang="bg-BG" sz="3300" dirty="0"/>
              <a:t>Към </a:t>
            </a:r>
            <a:r>
              <a:rPr lang="bg-BG" sz="3300" b="1" dirty="0"/>
              <a:t>скриптовете</a:t>
            </a:r>
            <a:r>
              <a:rPr lang="bg-BG" sz="3300" dirty="0"/>
              <a:t> може да се добавят </a:t>
            </a:r>
            <a:r>
              <a:rPr lang="bg-BG" sz="3300" b="1" dirty="0"/>
              <a:t>коментари</a:t>
            </a:r>
            <a:r>
              <a:rPr lang="bg-BG" sz="3300" dirty="0"/>
              <a:t>, които обясняват какво правят </a:t>
            </a:r>
            <a:r>
              <a:rPr lang="bg-BG" sz="3300" b="1" dirty="0"/>
              <a:t>блоковете</a:t>
            </a:r>
            <a:r>
              <a:rPr lang="bg-BG" sz="3300" dirty="0"/>
              <a:t> и каква е целта на </a:t>
            </a:r>
            <a:r>
              <a:rPr lang="bg-BG" sz="3300" b="1" dirty="0"/>
              <a:t>скрипта</a:t>
            </a:r>
            <a:endParaRPr lang="bg-BG" sz="33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Скрипт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Примери за скрипт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669" y="1257637"/>
            <a:ext cx="5230491" cy="5379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99B202-E220-3C6A-4AD3-B63599D17F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93"/>
          <a:stretch/>
        </p:blipFill>
        <p:spPr>
          <a:xfrm>
            <a:off x="7472736" y="1377925"/>
            <a:ext cx="3779577" cy="5379325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2AF20DF-0BEA-28CC-6CDE-C5FF094DE0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704" y="2066111"/>
            <a:ext cx="601027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7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Видове блокове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" t="32237" r="76141" b="33097"/>
          <a:stretch/>
        </p:blipFill>
        <p:spPr>
          <a:xfrm>
            <a:off x="4495548" y="1881554"/>
            <a:ext cx="3200433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7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243250" y="1371605"/>
            <a:ext cx="7930079" cy="459309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Какво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е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Scratch</a:t>
            </a:r>
            <a:r>
              <a:rPr lang="en-US" sz="3400" dirty="0"/>
              <a:t>?</a:t>
            </a:r>
          </a:p>
          <a:p>
            <a:pPr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400" dirty="0">
                <a:solidFill>
                  <a:schemeClr val="bg1"/>
                </a:solidFill>
              </a:rPr>
              <a:t>͏</a:t>
            </a:r>
            <a:r>
              <a:rPr lang="bg-BG" sz="3400" b="1" dirty="0">
                <a:solidFill>
                  <a:schemeClr val="bg1"/>
                </a:solidFill>
              </a:rPr>
              <a:t>Интерфейс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на</a:t>
            </a:r>
            <a:r>
              <a:rPr lang="bg-BG" sz="3400" dirty="0">
                <a:solidFill>
                  <a:schemeClr val="bg1"/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Scratch</a:t>
            </a:r>
            <a:endParaRPr lang="bg-BG" sz="3400" b="1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>
                <a:solidFill>
                  <a:schemeClr val="bg1"/>
                </a:solidFill>
              </a:rPr>
              <a:t>͏</a:t>
            </a:r>
            <a:r>
              <a:rPr lang="bg-BG" sz="3400" dirty="0"/>
              <a:t>Основни</a:t>
            </a:r>
            <a:r>
              <a:rPr lang="bg-BG" sz="3400" b="1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понятия</a:t>
            </a:r>
            <a:endParaRPr lang="en-US" sz="34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Видове </a:t>
            </a:r>
            <a:r>
              <a:rPr lang="bg-BG" sz="3400" b="1" dirty="0">
                <a:solidFill>
                  <a:schemeClr val="bg1"/>
                </a:solidFill>
              </a:rPr>
              <a:t>кодови блокове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41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ru-RU" sz="3200" b="1" dirty="0" smtClean="0">
                <a:solidFill>
                  <a:schemeClr val="bg1"/>
                </a:solidFill>
              </a:rPr>
              <a:t>Блокове </a:t>
            </a:r>
            <a:r>
              <a:rPr lang="ru-RU" sz="3200" b="1" dirty="0">
                <a:solidFill>
                  <a:schemeClr val="bg1"/>
                </a:solidFill>
              </a:rPr>
              <a:t>за движение </a:t>
            </a:r>
            <a:r>
              <a:rPr lang="ru-RU" sz="3200" dirty="0"/>
              <a:t>- блоковете, които управляват </a:t>
            </a:r>
            <a:r>
              <a:rPr lang="ru-RU" sz="3200" b="1" dirty="0"/>
              <a:t>движението</a:t>
            </a:r>
            <a:r>
              <a:rPr lang="ru-RU" sz="3200" dirty="0"/>
              <a:t> на даден </a:t>
            </a:r>
            <a:r>
              <a:rPr lang="bg-BG" sz="3200" b="1" dirty="0"/>
              <a:t>спрайт</a:t>
            </a:r>
            <a:r>
              <a:rPr lang="ru-RU" sz="3200" dirty="0"/>
              <a:t> (</a:t>
            </a:r>
            <a:r>
              <a:rPr lang="ru-RU" sz="3200" b="1" dirty="0"/>
              <a:t>герой</a:t>
            </a:r>
            <a:r>
              <a:rPr lang="ru-RU" sz="3200" dirty="0"/>
              <a:t>)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движение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F421C5-3D52-9F1D-4F27-B022381ADAE0}"/>
              </a:ext>
            </a:extLst>
          </p:cNvPr>
          <p:cNvGrpSpPr>
            <a:grpSpLocks noChangeAspect="1"/>
          </p:cNvGrpSpPr>
          <p:nvPr/>
        </p:nvGrpSpPr>
        <p:grpSpPr>
          <a:xfrm>
            <a:off x="1496815" y="3852906"/>
            <a:ext cx="4000095" cy="1044050"/>
            <a:chOff x="1864122" y="1749670"/>
            <a:chExt cx="2875434" cy="75050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DC12863-0F82-4279-2188-09E595D7AFBE}"/>
                </a:ext>
              </a:extLst>
            </p:cNvPr>
            <p:cNvSpPr/>
            <p:nvPr/>
          </p:nvSpPr>
          <p:spPr bwMode="auto">
            <a:xfrm>
              <a:off x="3324267" y="1891659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C19E97E-4326-533E-6F57-284159D92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4122" y="1749670"/>
              <a:ext cx="2875434" cy="750506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B121EB2-E7DF-DDEA-5859-5A128CDAD77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09647" y="2875185"/>
            <a:ext cx="3090940" cy="299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9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движение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446701"/>
              </p:ext>
            </p:extLst>
          </p:nvPr>
        </p:nvGraphicFramePr>
        <p:xfrm>
          <a:off x="509951" y="1406076"/>
          <a:ext cx="11175024" cy="51969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87512">
                  <a:extLst>
                    <a:ext uri="{9D8B030D-6E8A-4147-A177-3AD203B41FA5}">
                      <a16:colId xmlns:a16="http://schemas.microsoft.com/office/drawing/2014/main" val="2557892266"/>
                    </a:ext>
                  </a:extLst>
                </a:gridCol>
                <a:gridCol w="5587512">
                  <a:extLst>
                    <a:ext uri="{9D8B030D-6E8A-4147-A177-3AD203B41FA5}">
                      <a16:colId xmlns:a16="http://schemas.microsoft.com/office/drawing/2014/main" val="3119956751"/>
                    </a:ext>
                  </a:extLst>
                </a:gridCol>
              </a:tblGrid>
              <a:tr h="13262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08243"/>
                  </a:ext>
                </a:extLst>
              </a:tr>
              <a:tr h="10726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67832"/>
                  </a:ext>
                </a:extLst>
              </a:tr>
              <a:tr h="136280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781200"/>
                  </a:ext>
                </a:extLst>
              </a:tr>
              <a:tr h="143520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03136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090141" y="1602683"/>
            <a:ext cx="5591908" cy="95677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r>
              <a:rPr lang="ru-RU" sz="2400" b="1" dirty="0"/>
              <a:t>Мести</a:t>
            </a:r>
            <a:r>
              <a:rPr lang="ru-RU" sz="2400" dirty="0"/>
              <a:t> </a:t>
            </a:r>
            <a:r>
              <a:rPr lang="ru-RU" sz="2400" b="1" dirty="0"/>
              <a:t>спрайта</a:t>
            </a:r>
            <a:r>
              <a:rPr lang="ru-RU" sz="2400" dirty="0"/>
              <a:t> с посоченото количество "</a:t>
            </a:r>
            <a:r>
              <a:rPr lang="ru-RU" sz="2400" b="1" dirty="0"/>
              <a:t>стъпки</a:t>
            </a:r>
            <a:r>
              <a:rPr lang="ru-RU" sz="2400" dirty="0"/>
              <a:t>" в посоката, в която е обърнат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093068" y="2756062"/>
            <a:ext cx="5591908" cy="1436905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400" dirty="0"/>
              <a:t>Задава </a:t>
            </a:r>
            <a:r>
              <a:rPr lang="ru-RU" sz="2400" b="1" dirty="0"/>
              <a:t>позицията</a:t>
            </a:r>
            <a:r>
              <a:rPr lang="ru-RU" sz="2400" dirty="0"/>
              <a:t> на своя </a:t>
            </a:r>
            <a:r>
              <a:rPr lang="bg-BG" sz="2400" b="1" dirty="0"/>
              <a:t>спрайт</a:t>
            </a:r>
            <a:r>
              <a:rPr lang="ru-RU" sz="2400" dirty="0"/>
              <a:t> според зададените координати</a:t>
            </a:r>
            <a:endParaRPr lang="en-US" sz="2400" dirty="0"/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093068" y="4002282"/>
            <a:ext cx="5591908" cy="101031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Променя посоката на своя </a:t>
            </a:r>
            <a:r>
              <a:rPr lang="bg-BG" sz="2400" b="1" dirty="0"/>
              <a:t>спрайт</a:t>
            </a:r>
            <a:r>
              <a:rPr lang="bg-BG" sz="2400" dirty="0"/>
              <a:t> с посочените </a:t>
            </a:r>
            <a:r>
              <a:rPr lang="bg-BG" sz="2400" b="1" dirty="0"/>
              <a:t>градуси</a:t>
            </a:r>
            <a:r>
              <a:rPr lang="bg-BG" sz="2400" dirty="0"/>
              <a:t> в избраната </a:t>
            </a:r>
            <a:r>
              <a:rPr lang="bg-BG" sz="2400" b="1" dirty="0"/>
              <a:t>посока</a:t>
            </a:r>
            <a:endParaRPr lang="bg-BG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093068" y="5403861"/>
            <a:ext cx="5591907" cy="101031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Премества </a:t>
            </a:r>
            <a:r>
              <a:rPr lang="bg-BG" sz="2400" b="1" dirty="0"/>
              <a:t>спрайта</a:t>
            </a:r>
            <a:r>
              <a:rPr lang="bg-BG" sz="2400" b="1" dirty="0">
                <a:solidFill>
                  <a:schemeClr val="bg1"/>
                </a:solidFill>
              </a:rPr>
              <a:t> </a:t>
            </a:r>
            <a:r>
              <a:rPr lang="bg-BG" sz="2400" dirty="0"/>
              <a:t>до избраните </a:t>
            </a:r>
            <a:r>
              <a:rPr lang="bg-BG" sz="2400" b="1" dirty="0"/>
              <a:t>X</a:t>
            </a:r>
            <a:r>
              <a:rPr lang="bg-BG" sz="2400" dirty="0"/>
              <a:t> и </a:t>
            </a:r>
            <a:r>
              <a:rPr lang="bg-BG" sz="2400" b="1" dirty="0"/>
              <a:t>Y</a:t>
            </a:r>
            <a:r>
              <a:rPr lang="bg-BG" sz="2400" dirty="0"/>
              <a:t> </a:t>
            </a:r>
            <a:r>
              <a:rPr lang="bg-BG" sz="2400" b="1" dirty="0"/>
              <a:t>координати</a:t>
            </a:r>
            <a:r>
              <a:rPr lang="bg-BG" sz="2400" dirty="0"/>
              <a:t> за избраното </a:t>
            </a:r>
            <a:r>
              <a:rPr lang="bg-BG" sz="2400" b="1" dirty="0"/>
              <a:t>време</a:t>
            </a:r>
            <a:endParaRPr lang="bg-BG" sz="24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1864122" y="1749670"/>
            <a:ext cx="2875434" cy="750506"/>
            <a:chOff x="1864122" y="1749670"/>
            <a:chExt cx="2875434" cy="750506"/>
          </a:xfrm>
        </p:grpSpPr>
        <p:sp>
          <p:nvSpPr>
            <p:cNvPr id="18" name="Oval 17"/>
            <p:cNvSpPr/>
            <p:nvPr/>
          </p:nvSpPr>
          <p:spPr bwMode="auto">
            <a:xfrm>
              <a:off x="3324267" y="1891659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4122" y="1749670"/>
              <a:ext cx="2875434" cy="750506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1785378" y="2887765"/>
            <a:ext cx="2857899" cy="819264"/>
            <a:chOff x="1785378" y="2887765"/>
            <a:chExt cx="2857899" cy="819264"/>
          </a:xfrm>
        </p:grpSpPr>
        <p:sp>
          <p:nvSpPr>
            <p:cNvPr id="21" name="Oval 20"/>
            <p:cNvSpPr/>
            <p:nvPr/>
          </p:nvSpPr>
          <p:spPr bwMode="auto">
            <a:xfrm>
              <a:off x="4049162" y="3039745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3148054" y="3039745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5378" y="2887765"/>
              <a:ext cx="2857899" cy="819264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1609527" y="4073991"/>
            <a:ext cx="3261412" cy="824412"/>
            <a:chOff x="1609527" y="4073991"/>
            <a:chExt cx="3261412" cy="824412"/>
          </a:xfrm>
        </p:grpSpPr>
        <p:sp>
          <p:nvSpPr>
            <p:cNvPr id="25" name="Oval 24"/>
            <p:cNvSpPr/>
            <p:nvPr/>
          </p:nvSpPr>
          <p:spPr bwMode="auto">
            <a:xfrm>
              <a:off x="3506913" y="4179450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3" name="Oval 22"/>
            <p:cNvSpPr/>
            <p:nvPr/>
          </p:nvSpPr>
          <p:spPr bwMode="auto">
            <a:xfrm>
              <a:off x="3098266" y="4230974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3584738" y="4241653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9527" y="4073991"/>
              <a:ext cx="3261412" cy="824412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1426055" y="5556298"/>
            <a:ext cx="3796423" cy="807925"/>
            <a:chOff x="1490036" y="5567019"/>
            <a:chExt cx="3668462" cy="683951"/>
          </a:xfrm>
        </p:grpSpPr>
        <p:sp>
          <p:nvSpPr>
            <p:cNvPr id="29" name="Oval 28"/>
            <p:cNvSpPr/>
            <p:nvPr/>
          </p:nvSpPr>
          <p:spPr bwMode="auto">
            <a:xfrm>
              <a:off x="4545623" y="5637761"/>
              <a:ext cx="567248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8" name="Oval 27"/>
            <p:cNvSpPr/>
            <p:nvPr/>
          </p:nvSpPr>
          <p:spPr bwMode="auto">
            <a:xfrm>
              <a:off x="3859338" y="5637762"/>
              <a:ext cx="542249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Oval 26"/>
            <p:cNvSpPr/>
            <p:nvPr/>
          </p:nvSpPr>
          <p:spPr bwMode="auto">
            <a:xfrm>
              <a:off x="2605862" y="5645002"/>
              <a:ext cx="542192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0036" y="5567019"/>
              <a:ext cx="3668462" cy="6839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889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ru-RU" b="1" dirty="0" smtClean="0">
                <a:solidFill>
                  <a:schemeClr val="bg1"/>
                </a:solidFill>
              </a:rPr>
              <a:t>Блокове </a:t>
            </a:r>
            <a:r>
              <a:rPr lang="ru-RU" b="1" dirty="0">
                <a:solidFill>
                  <a:schemeClr val="bg1"/>
                </a:solidFill>
              </a:rPr>
              <a:t>за външността </a:t>
            </a:r>
            <a:r>
              <a:rPr lang="ru-RU" dirty="0"/>
              <a:t>- блоковете, които управляват външния вид на </a:t>
            </a:r>
            <a:r>
              <a:rPr lang="bg-BG" sz="3600" b="1" dirty="0"/>
              <a:t>спрайта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външността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9" t="4317" r="9284" b="9622"/>
          <a:stretch/>
        </p:blipFill>
        <p:spPr>
          <a:xfrm>
            <a:off x="6614465" y="1876932"/>
            <a:ext cx="4520259" cy="4520259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517497" y="3695282"/>
            <a:ext cx="3267504" cy="1348970"/>
            <a:chOff x="2194504" y="2018484"/>
            <a:chExt cx="2076740" cy="857370"/>
          </a:xfrm>
        </p:grpSpPr>
        <p:sp>
          <p:nvSpPr>
            <p:cNvPr id="10" name="Oval 9"/>
            <p:cNvSpPr/>
            <p:nvPr/>
          </p:nvSpPr>
          <p:spPr bwMode="auto">
            <a:xfrm>
              <a:off x="2880449" y="2164799"/>
              <a:ext cx="1272451" cy="530776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4504" y="2018484"/>
              <a:ext cx="2076740" cy="8573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887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външността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658091"/>
              </p:ext>
            </p:extLst>
          </p:nvPr>
        </p:nvGraphicFramePr>
        <p:xfrm>
          <a:off x="536328" y="1904004"/>
          <a:ext cx="11175024" cy="3412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87512">
                  <a:extLst>
                    <a:ext uri="{9D8B030D-6E8A-4147-A177-3AD203B41FA5}">
                      <a16:colId xmlns:a16="http://schemas.microsoft.com/office/drawing/2014/main" val="2557892266"/>
                    </a:ext>
                  </a:extLst>
                </a:gridCol>
                <a:gridCol w="5587512">
                  <a:extLst>
                    <a:ext uri="{9D8B030D-6E8A-4147-A177-3AD203B41FA5}">
                      <a16:colId xmlns:a16="http://schemas.microsoft.com/office/drawing/2014/main" val="3119956751"/>
                    </a:ext>
                  </a:extLst>
                </a:gridCol>
              </a:tblGrid>
              <a:tr h="10726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67832"/>
                  </a:ext>
                </a:extLst>
              </a:tr>
              <a:tr h="11700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781200"/>
                  </a:ext>
                </a:extLst>
              </a:tr>
              <a:tr h="11693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03136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119444" y="1968784"/>
            <a:ext cx="5662247" cy="95677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r>
              <a:rPr lang="ru-RU" sz="2400" dirty="0"/>
              <a:t>Дава на </a:t>
            </a:r>
            <a:r>
              <a:rPr lang="bg-BG" sz="2400" b="1" dirty="0"/>
              <a:t>спрайта</a:t>
            </a:r>
            <a:r>
              <a:rPr lang="ru-RU" sz="2400" dirty="0"/>
              <a:t> </a:t>
            </a:r>
            <a:r>
              <a:rPr lang="ru-RU" sz="2400" b="1" dirty="0"/>
              <a:t>речеви</a:t>
            </a:r>
            <a:r>
              <a:rPr lang="ru-RU" sz="2400" dirty="0"/>
              <a:t> </a:t>
            </a:r>
            <a:r>
              <a:rPr lang="ru-RU" sz="2400" b="1" dirty="0"/>
              <a:t>балон</a:t>
            </a:r>
            <a:r>
              <a:rPr lang="ru-RU" sz="2400" dirty="0"/>
              <a:t> със зададения текст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119444" y="3054838"/>
            <a:ext cx="5591908" cy="103064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400" dirty="0"/>
              <a:t>Дава на </a:t>
            </a:r>
            <a:r>
              <a:rPr lang="bg-BG" sz="2400" b="1" dirty="0"/>
              <a:t>спрайта</a:t>
            </a:r>
            <a:r>
              <a:rPr lang="ru-RU" sz="2400" dirty="0"/>
              <a:t> </a:t>
            </a:r>
            <a:r>
              <a:rPr lang="ru-RU" sz="2400" b="1" dirty="0"/>
              <a:t>мисловен </a:t>
            </a:r>
            <a:r>
              <a:rPr lang="bg-BG" sz="2400" b="1" dirty="0"/>
              <a:t>балон</a:t>
            </a:r>
            <a:r>
              <a:rPr lang="ru-RU" sz="2400" b="1" dirty="0"/>
              <a:t> </a:t>
            </a:r>
            <a:r>
              <a:rPr lang="ru-RU" sz="2400" dirty="0"/>
              <a:t>със зададения текст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119444" y="4178790"/>
            <a:ext cx="5591908" cy="103064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Сменя </a:t>
            </a:r>
            <a:r>
              <a:rPr lang="bg-BG" sz="2400" b="1" dirty="0"/>
              <a:t>костюма</a:t>
            </a:r>
            <a:r>
              <a:rPr lang="bg-BG" sz="2400" dirty="0"/>
              <a:t> на </a:t>
            </a:r>
            <a:r>
              <a:rPr lang="bg-BG" sz="2400" b="1" dirty="0"/>
              <a:t>спрайта</a:t>
            </a:r>
            <a:r>
              <a:rPr lang="bg-BG" sz="2400" dirty="0"/>
              <a:t> с избрания от потребителя костюм</a:t>
            </a:r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2194504" y="2018484"/>
            <a:ext cx="2076740" cy="857370"/>
            <a:chOff x="2194504" y="2018484"/>
            <a:chExt cx="2076740" cy="857370"/>
          </a:xfrm>
        </p:grpSpPr>
        <p:sp>
          <p:nvSpPr>
            <p:cNvPr id="13" name="Oval 12"/>
            <p:cNvSpPr/>
            <p:nvPr/>
          </p:nvSpPr>
          <p:spPr bwMode="auto">
            <a:xfrm>
              <a:off x="2880449" y="2164799"/>
              <a:ext cx="1272451" cy="530776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4504" y="2018484"/>
              <a:ext cx="2076740" cy="857370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2232609" y="3155762"/>
            <a:ext cx="2038635" cy="828791"/>
            <a:chOff x="2232609" y="3155762"/>
            <a:chExt cx="2038635" cy="828791"/>
          </a:xfrm>
        </p:grpSpPr>
        <p:sp>
          <p:nvSpPr>
            <p:cNvPr id="17" name="Oval 16"/>
            <p:cNvSpPr/>
            <p:nvPr/>
          </p:nvSpPr>
          <p:spPr bwMode="auto">
            <a:xfrm>
              <a:off x="3056661" y="3243555"/>
              <a:ext cx="352425" cy="434769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Oval 17"/>
            <p:cNvSpPr/>
            <p:nvPr/>
          </p:nvSpPr>
          <p:spPr bwMode="auto">
            <a:xfrm>
              <a:off x="3024463" y="3243555"/>
              <a:ext cx="1128437" cy="583887"/>
            </a:xfrm>
            <a:prstGeom prst="ellipse">
              <a:avLst/>
            </a:prstGeom>
            <a:solidFill>
              <a:srgbClr val="FFFFFF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2609" y="3155762"/>
              <a:ext cx="2038635" cy="828791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97" y="4390166"/>
            <a:ext cx="3820058" cy="81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9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ru-RU" b="1" dirty="0" smtClean="0">
                <a:solidFill>
                  <a:schemeClr val="bg1"/>
                </a:solidFill>
              </a:rPr>
              <a:t>Блокове </a:t>
            </a:r>
            <a:r>
              <a:rPr lang="ru-RU" b="1" dirty="0">
                <a:solidFill>
                  <a:schemeClr val="bg1"/>
                </a:solidFill>
              </a:rPr>
              <a:t>за събития </a:t>
            </a:r>
            <a:r>
              <a:rPr lang="ru-RU" dirty="0"/>
              <a:t>- блокове, които управляват събитията и задействането на </a:t>
            </a:r>
            <a:r>
              <a:rPr lang="ru-RU" b="1" dirty="0"/>
              <a:t>скриптове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събития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67" y="3743325"/>
            <a:ext cx="4654167" cy="15073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75" y="2147795"/>
            <a:ext cx="4495800" cy="4419600"/>
          </a:xfrm>
          <a:prstGeom prst="rect">
            <a:avLst/>
          </a:prstGeom>
        </p:spPr>
      </p:pic>
      <p:pic>
        <p:nvPicPr>
          <p:cNvPr id="1026" name="Picture 2" descr="Computer mouse click png transparent 10366227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19126">
            <a:off x="7875872" y="3488077"/>
            <a:ext cx="3095625" cy="309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88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Блокове за събития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934502"/>
              </p:ext>
            </p:extLst>
          </p:nvPr>
        </p:nvGraphicFramePr>
        <p:xfrm>
          <a:off x="509951" y="1406076"/>
          <a:ext cx="11175024" cy="49566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87512">
                  <a:extLst>
                    <a:ext uri="{9D8B030D-6E8A-4147-A177-3AD203B41FA5}">
                      <a16:colId xmlns:a16="http://schemas.microsoft.com/office/drawing/2014/main" val="2557892266"/>
                    </a:ext>
                  </a:extLst>
                </a:gridCol>
                <a:gridCol w="5587512">
                  <a:extLst>
                    <a:ext uri="{9D8B030D-6E8A-4147-A177-3AD203B41FA5}">
                      <a16:colId xmlns:a16="http://schemas.microsoft.com/office/drawing/2014/main" val="3119956751"/>
                    </a:ext>
                  </a:extLst>
                </a:gridCol>
              </a:tblGrid>
              <a:tr h="121329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08243"/>
                  </a:ext>
                </a:extLst>
              </a:tr>
              <a:tr h="10726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267832"/>
                  </a:ext>
                </a:extLst>
              </a:tr>
              <a:tr h="136280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781200"/>
                  </a:ext>
                </a:extLst>
              </a:tr>
              <a:tr h="1307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03136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093067" y="1543640"/>
            <a:ext cx="5591908" cy="95677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r>
              <a:rPr lang="ru-RU" sz="2400" dirty="0"/>
              <a:t>Когато се </a:t>
            </a:r>
            <a:r>
              <a:rPr lang="ru-RU" sz="2400" b="1" dirty="0"/>
              <a:t>щракне</a:t>
            </a:r>
            <a:r>
              <a:rPr lang="ru-RU" sz="2400" dirty="0"/>
              <a:t> върху </a:t>
            </a:r>
            <a:r>
              <a:rPr lang="ru-RU" sz="2400" b="1" dirty="0"/>
              <a:t>флага</a:t>
            </a:r>
            <a:r>
              <a:rPr lang="ru-RU" sz="2400" dirty="0"/>
              <a:t>, кодът се </a:t>
            </a:r>
            <a:r>
              <a:rPr lang="ru-RU" sz="2400" b="1" dirty="0"/>
              <a:t>активира</a:t>
            </a:r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093067" y="2637977"/>
            <a:ext cx="5591908" cy="1436905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Когато се </a:t>
            </a:r>
            <a:r>
              <a:rPr lang="bg-BG" sz="2400" b="1" dirty="0"/>
              <a:t>натисне</a:t>
            </a:r>
            <a:r>
              <a:rPr lang="bg-BG" sz="2400" dirty="0"/>
              <a:t> посоченият клавиш, кодът се </a:t>
            </a:r>
            <a:r>
              <a:rPr lang="bg-BG" sz="2400" b="1" dirty="0"/>
              <a:t>активира</a:t>
            </a:r>
            <a:endParaRPr lang="en-US" sz="2400" b="1" dirty="0"/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093068" y="3899453"/>
            <a:ext cx="5591908" cy="101031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Когато първата стойност е </a:t>
            </a:r>
            <a:r>
              <a:rPr lang="bg-BG" sz="2400" b="1" dirty="0"/>
              <a:t>по-голяма</a:t>
            </a:r>
            <a:r>
              <a:rPr lang="bg-BG" sz="2400" dirty="0"/>
              <a:t> от втората, кодът се </a:t>
            </a:r>
            <a:r>
              <a:rPr lang="bg-BG" sz="2400" b="1" dirty="0"/>
              <a:t>активира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093068" y="5167122"/>
            <a:ext cx="5591907" cy="103064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Когато се </a:t>
            </a:r>
            <a:r>
              <a:rPr lang="bg-BG" sz="2400" b="1" dirty="0"/>
              <a:t>щракне</a:t>
            </a:r>
            <a:r>
              <a:rPr lang="bg-BG" sz="2400" dirty="0"/>
              <a:t> върху </a:t>
            </a:r>
            <a:r>
              <a:rPr lang="bg-BG" sz="2400" b="1" dirty="0"/>
              <a:t>спрайта</a:t>
            </a:r>
            <a:r>
              <a:rPr lang="en-US" sz="2400" b="1" dirty="0"/>
              <a:t>,</a:t>
            </a:r>
            <a:r>
              <a:rPr lang="bg-BG" sz="2400" dirty="0"/>
              <a:t> кодът се </a:t>
            </a:r>
            <a:r>
              <a:rPr lang="bg-BG" sz="2400" b="1" dirty="0"/>
              <a:t>активира</a:t>
            </a:r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989" y="1494235"/>
            <a:ext cx="2705478" cy="10669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124" y="2649343"/>
            <a:ext cx="3895208" cy="9570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78" y="3804451"/>
            <a:ext cx="3219899" cy="12003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093" y="5202864"/>
            <a:ext cx="3353268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6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2"/>
              </a:buClr>
            </a:pPr>
            <a:endParaRPr lang="bg-BG" sz="2900" dirty="0">
              <a:solidFill>
                <a:schemeClr val="bg2"/>
              </a:solidFill>
            </a:endParaRPr>
          </a:p>
        </p:txBody>
      </p:sp>
      <p:sp>
        <p:nvSpPr>
          <p:cNvPr id="3" name="Правоъгълник 2"/>
          <p:cNvSpPr/>
          <p:nvPr/>
        </p:nvSpPr>
        <p:spPr>
          <a:xfrm>
            <a:off x="555258" y="1547936"/>
            <a:ext cx="9476693" cy="5060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Scratch</a:t>
            </a:r>
            <a:r>
              <a:rPr lang="bg-BG" sz="2900" b="1" dirty="0">
                <a:solidFill>
                  <a:schemeClr val="bg2"/>
                </a:solidFill>
              </a:rPr>
              <a:t> -</a:t>
            </a:r>
            <a:r>
              <a:rPr lang="en-US" sz="2900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визуален език за програмиране</a:t>
            </a: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Елементи</a:t>
            </a:r>
            <a:r>
              <a:rPr lang="bg-BG" sz="2900" dirty="0">
                <a:solidFill>
                  <a:schemeClr val="bg2"/>
                </a:solidFill>
              </a:rPr>
              <a:t> на интерфейса: сцена, спрайт панел, работно поле и блоково поле</a:t>
            </a:r>
            <a:endParaRPr lang="bg-BG" sz="29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Sprite</a:t>
            </a: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-</a:t>
            </a:r>
            <a:r>
              <a:rPr lang="bg-BG" sz="2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900" b="1" dirty="0">
                <a:solidFill>
                  <a:schemeClr val="bg2"/>
                </a:solidFill>
              </a:rPr>
              <a:t>обект</a:t>
            </a:r>
            <a:r>
              <a:rPr lang="bg-BG" sz="2900" dirty="0">
                <a:solidFill>
                  <a:schemeClr val="bg2"/>
                </a:solidFill>
              </a:rPr>
              <a:t> или </a:t>
            </a:r>
            <a:r>
              <a:rPr lang="bg-BG" sz="2900" b="1" dirty="0">
                <a:solidFill>
                  <a:schemeClr val="bg2"/>
                </a:solidFill>
              </a:rPr>
              <a:t>герой</a:t>
            </a:r>
            <a:r>
              <a:rPr lang="bg-BG" sz="2900" dirty="0">
                <a:solidFill>
                  <a:schemeClr val="bg2"/>
                </a:solidFill>
              </a:rPr>
              <a:t> в </a:t>
            </a:r>
            <a:r>
              <a:rPr lang="en-US" sz="2900" dirty="0">
                <a:solidFill>
                  <a:schemeClr val="bg2"/>
                </a:solidFill>
              </a:rPr>
              <a:t>Scratch</a:t>
            </a:r>
          </a:p>
          <a:p>
            <a:pPr marL="456915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Кодов блок</a:t>
            </a:r>
            <a:r>
              <a:rPr lang="bg-BG" sz="2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-</a:t>
            </a:r>
            <a:r>
              <a:rPr lang="en-US" sz="2900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елемент, създаващ </a:t>
            </a:r>
            <a:r>
              <a:rPr lang="bg-BG" sz="2900" b="1" dirty="0">
                <a:solidFill>
                  <a:schemeClr val="bg2"/>
                </a:solidFill>
              </a:rPr>
              <a:t>код</a:t>
            </a:r>
            <a:endParaRPr lang="bg-BG" sz="29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456915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Скрипт </a:t>
            </a:r>
            <a:r>
              <a:rPr lang="bg-BG" sz="2900" dirty="0">
                <a:solidFill>
                  <a:schemeClr val="bg2"/>
                </a:solidFill>
              </a:rPr>
              <a:t>-</a:t>
            </a:r>
            <a:r>
              <a:rPr lang="en-US" sz="2900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колекция от кодови блокове, свързани помежду си</a:t>
            </a:r>
          </a:p>
          <a:p>
            <a:pPr marL="456915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Видове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блокове</a:t>
            </a:r>
            <a:r>
              <a:rPr lang="bg-BG" sz="2900" b="1" dirty="0">
                <a:solidFill>
                  <a:schemeClr val="bg2"/>
                </a:solidFill>
              </a:rPr>
              <a:t>: </a:t>
            </a:r>
            <a:r>
              <a:rPr lang="bg-BG" sz="2900" dirty="0">
                <a:solidFill>
                  <a:schemeClr val="bg2"/>
                </a:solidFill>
              </a:rPr>
              <a:t>за </a:t>
            </a:r>
            <a:r>
              <a:rPr lang="bg-BG" sz="2900" b="1" dirty="0">
                <a:solidFill>
                  <a:schemeClr val="bg2"/>
                </a:solidFill>
              </a:rPr>
              <a:t>движение</a:t>
            </a:r>
            <a:r>
              <a:rPr lang="bg-BG" sz="2900" dirty="0">
                <a:solidFill>
                  <a:schemeClr val="bg2"/>
                </a:solidFill>
              </a:rPr>
              <a:t>, за </a:t>
            </a:r>
            <a:r>
              <a:rPr lang="bg-BG" sz="2900" b="1" dirty="0">
                <a:solidFill>
                  <a:schemeClr val="bg2"/>
                </a:solidFill>
              </a:rPr>
              <a:t>външността</a:t>
            </a:r>
            <a:r>
              <a:rPr lang="bg-BG" sz="2900" dirty="0">
                <a:solidFill>
                  <a:schemeClr val="bg2"/>
                </a:solidFill>
              </a:rPr>
              <a:t>, за </a:t>
            </a:r>
            <a:r>
              <a:rPr lang="bg-BG" sz="2900" b="1" dirty="0">
                <a:solidFill>
                  <a:schemeClr val="bg2"/>
                </a:solidFill>
              </a:rPr>
              <a:t>събития</a:t>
            </a:r>
            <a:endParaRPr lang="bg-BG" sz="29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3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https://softuni.bg/opencourses/train-the-trainers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Този курс </a:t>
            </a:r>
            <a:r>
              <a:rPr lang="en-US" dirty="0"/>
              <a:t>(</a:t>
            </a:r>
            <a:r>
              <a:rPr lang="bg-BG" dirty="0"/>
              <a:t>слайдове, примери, демонстрации, видеа, домашни и др.) притежават лиценза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448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4846515"/>
            <a:ext cx="10961783" cy="768084"/>
          </a:xfrm>
        </p:spPr>
        <p:txBody>
          <a:bodyPr/>
          <a:lstStyle/>
          <a:p>
            <a:r>
              <a:rPr lang="bg-BG" sz="5400" dirty="0"/>
              <a:t>Какво е </a:t>
            </a:r>
            <a:r>
              <a:rPr lang="en-US" sz="5400" dirty="0"/>
              <a:t>Scratch?</a:t>
            </a:r>
            <a:endParaRPr lang="bg-BG" sz="5400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sz="quarter" idx="11"/>
          </p:nvPr>
        </p:nvSpPr>
        <p:spPr>
          <a:xfrm>
            <a:off x="615107" y="5788219"/>
            <a:ext cx="10961783" cy="675365"/>
          </a:xfrm>
        </p:spPr>
        <p:txBody>
          <a:bodyPr/>
          <a:lstStyle/>
          <a:p>
            <a:pPr marL="475939" lvl="1" indent="0" algn="ctr">
              <a:buNone/>
            </a:pPr>
            <a:r>
              <a:rPr lang="bg-BG" sz="4000" dirty="0"/>
              <a:t>Основи на програмния език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068" y="1443861"/>
            <a:ext cx="2939859" cy="221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Scratch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– </a:t>
            </a:r>
            <a:r>
              <a:rPr lang="bg-BG" sz="3200" b="1" dirty="0"/>
              <a:t>визуален език за програмиране</a:t>
            </a:r>
            <a:r>
              <a:rPr lang="en-US" sz="3200" b="1" dirty="0"/>
              <a:t> </a:t>
            </a:r>
            <a:r>
              <a:rPr lang="bg-BG" sz="3200" dirty="0"/>
              <a:t>разработен от Масачузетския технологичен институт (</a:t>
            </a:r>
            <a:r>
              <a:rPr lang="en-US" sz="3200" b="1" dirty="0"/>
              <a:t>MIT</a:t>
            </a:r>
            <a:r>
              <a:rPr lang="en-US" sz="3200" dirty="0"/>
              <a:t>)</a:t>
            </a:r>
            <a:endParaRPr lang="bg-BG" sz="3200" dirty="0"/>
          </a:p>
          <a:p>
            <a:pPr>
              <a:buClr>
                <a:schemeClr val="tx1"/>
              </a:buClr>
            </a:pPr>
            <a:r>
              <a:rPr lang="bg-BG" sz="3200" dirty="0"/>
              <a:t>Използва се предимно за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bg-BG" sz="3200" dirty="0"/>
              <a:t>създаване на интерактивни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bg-BG" sz="3200" b="1" dirty="0"/>
              <a:t>истории</a:t>
            </a:r>
            <a:r>
              <a:rPr lang="bg-BG" sz="3200" dirty="0"/>
              <a:t>, </a:t>
            </a:r>
            <a:r>
              <a:rPr lang="bg-BG" sz="3200" b="1" dirty="0"/>
              <a:t>игри</a:t>
            </a:r>
            <a:r>
              <a:rPr lang="bg-BG" sz="3200" dirty="0"/>
              <a:t> и </a:t>
            </a:r>
            <a:r>
              <a:rPr lang="bg-BG" sz="3200" b="1" dirty="0"/>
              <a:t>анимации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 </a:t>
            </a:r>
            <a:r>
              <a:rPr lang="en-US" sz="4000" dirty="0"/>
              <a:t>Scratch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030" y="2535937"/>
            <a:ext cx="4015682" cy="40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03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5652151"/>
            <a:ext cx="10961783" cy="768084"/>
          </a:xfrm>
        </p:spPr>
        <p:txBody>
          <a:bodyPr/>
          <a:lstStyle/>
          <a:p>
            <a:r>
              <a:rPr lang="bg-BG" sz="5400" dirty="0"/>
              <a:t>Интерфейс на </a:t>
            </a:r>
            <a:r>
              <a:rPr lang="en-US" sz="5400" dirty="0"/>
              <a:t>Scratch</a:t>
            </a:r>
            <a:endParaRPr lang="bg-BG" sz="5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431E400-2A7F-5E78-DD82-A28FCF9DD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33" y="588580"/>
            <a:ext cx="10359534" cy="47804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4487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735957-3360-1AE8-FD38-F29297C73B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3961184" cy="5201066"/>
          </a:xfrm>
        </p:spPr>
        <p:txBody>
          <a:bodyPr>
            <a:normAutofit/>
          </a:bodyPr>
          <a:lstStyle/>
          <a:p>
            <a:r>
              <a:rPr lang="bg-BG" sz="3400" dirty="0"/>
              <a:t>Отворете</a:t>
            </a:r>
            <a:r>
              <a:rPr lang="en-US" sz="3400" dirty="0"/>
              <a:t> </a:t>
            </a:r>
            <a:r>
              <a:rPr lang="bg-BG" sz="3400" dirty="0"/>
              <a:t>сайта </a:t>
            </a:r>
            <a:r>
              <a:rPr lang="en-US" sz="3400" b="1" dirty="0">
                <a:hlinkClick r:id="rId2"/>
              </a:rPr>
              <a:t>scratch.mit.edu</a:t>
            </a:r>
            <a:endParaRPr lang="bg-BG" sz="3400" b="1" dirty="0"/>
          </a:p>
          <a:p>
            <a:r>
              <a:rPr lang="bg-BG" sz="3400" dirty="0"/>
              <a:t>Натиснете бутона </a:t>
            </a:r>
            <a:r>
              <a:rPr lang="en-US" sz="3400" b="1" dirty="0"/>
              <a:t>[Start Creating]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EA6A6D-06D4-6B0B-942A-44FBB81E1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Стартиране на </a:t>
            </a:r>
            <a:r>
              <a:rPr lang="en-US" dirty="0"/>
              <a:t>Scratch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8B5B3-BC5B-C41D-1C6D-20ADB4FAE94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5E5FA3-3C87-DF7C-0212-33DBE71E6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170" y="1468220"/>
            <a:ext cx="7562492" cy="508339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8027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Интерфейс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var(--ff-mono)"/>
              </a:rPr>
              <a:t>_ -</a:t>
            </a: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 </a:t>
            </a:r>
            <a:endParaRPr kumimoji="0" lang="bg-BG" altLang="bg-BG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–</a:t>
            </a:r>
            <a:endParaRPr kumimoji="0" lang="bg-BG" altLang="bg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359" y="1713870"/>
            <a:ext cx="8899281" cy="44612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Закръглено правоъгълно изнесено означение 12"/>
          <p:cNvSpPr/>
          <p:nvPr/>
        </p:nvSpPr>
        <p:spPr bwMode="auto">
          <a:xfrm>
            <a:off x="9539453" y="1108061"/>
            <a:ext cx="1861033" cy="581425"/>
          </a:xfrm>
          <a:prstGeom prst="wedgeRoundRectCallout">
            <a:avLst>
              <a:gd name="adj1" fmla="val -37692"/>
              <a:gd name="adj2" fmla="val 17678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Сцена</a:t>
            </a:r>
          </a:p>
        </p:txBody>
      </p:sp>
      <p:sp>
        <p:nvSpPr>
          <p:cNvPr id="12" name="Закръглено правоъгълно изнесено означение 12"/>
          <p:cNvSpPr/>
          <p:nvPr/>
        </p:nvSpPr>
        <p:spPr bwMode="auto">
          <a:xfrm>
            <a:off x="8651631" y="6175128"/>
            <a:ext cx="2385241" cy="610294"/>
          </a:xfrm>
          <a:prstGeom prst="wedgeRoundRectCallout">
            <a:avLst>
              <a:gd name="adj1" fmla="val -40070"/>
              <a:gd name="adj2" fmla="val -869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Спрайт панел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8296805" y="2172788"/>
            <a:ext cx="2173165" cy="1608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077104" y="2172787"/>
            <a:ext cx="5144031" cy="400234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Закръглено правоъгълно изнесено означение 12"/>
          <p:cNvSpPr/>
          <p:nvPr/>
        </p:nvSpPr>
        <p:spPr bwMode="auto">
          <a:xfrm>
            <a:off x="5202644" y="1107126"/>
            <a:ext cx="2466241" cy="577485"/>
          </a:xfrm>
          <a:prstGeom prst="wedgeRoundRectCallout">
            <a:avLst>
              <a:gd name="adj1" fmla="val 2804"/>
              <a:gd name="adj2" fmla="val 16647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1646359" y="1969477"/>
            <a:ext cx="1355075" cy="420565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Закръглено правоъгълно изнесено означение 12"/>
          <p:cNvSpPr/>
          <p:nvPr/>
        </p:nvSpPr>
        <p:spPr bwMode="auto">
          <a:xfrm>
            <a:off x="131111" y="5765264"/>
            <a:ext cx="1821887" cy="940777"/>
          </a:xfrm>
          <a:prstGeom prst="wedgeRoundRectCallout">
            <a:avLst>
              <a:gd name="adj1" fmla="val 39279"/>
              <a:gd name="adj2" fmla="val -838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Блоково поле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8296805" y="3848067"/>
            <a:ext cx="2173165" cy="232706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24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97286" y="1121144"/>
            <a:ext cx="10284986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Сцената</a:t>
            </a:r>
            <a:r>
              <a:rPr lang="bg-BG" dirty="0"/>
              <a:t> е полето, в което се </a:t>
            </a:r>
            <a:r>
              <a:rPr lang="bg-BG" b="1" dirty="0"/>
              <a:t>показват</a:t>
            </a:r>
            <a:r>
              <a:rPr lang="bg-BG" dirty="0"/>
              <a:t> и </a:t>
            </a:r>
            <a:r>
              <a:rPr lang="bg-BG" b="1" dirty="0"/>
              <a:t>изпълняват</a:t>
            </a:r>
            <a:r>
              <a:rPr lang="bg-BG" dirty="0"/>
              <a:t> всички </a:t>
            </a:r>
            <a:r>
              <a:rPr lang="bg-BG" b="1" dirty="0"/>
              <a:t>действия</a:t>
            </a:r>
            <a:r>
              <a:rPr lang="en-US" dirty="0"/>
              <a:t>, </a:t>
            </a:r>
            <a:r>
              <a:rPr lang="bg-BG" dirty="0"/>
              <a:t>зададени от потребителя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Сцена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42" y="2659103"/>
            <a:ext cx="4496674" cy="373808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9035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Панел</a:t>
            </a:r>
            <a:r>
              <a:rPr lang="ru-RU" b="1" dirty="0">
                <a:solidFill>
                  <a:schemeClr val="bg1"/>
                </a:solidFill>
              </a:rPr>
              <a:t> с</a:t>
            </a:r>
            <a:r>
              <a:rPr lang="bg-BG" b="1" dirty="0">
                <a:solidFill>
                  <a:schemeClr val="bg1"/>
                </a:solidFill>
              </a:rPr>
              <a:t> картинки (</a:t>
            </a:r>
            <a:r>
              <a:rPr lang="ru-RU" b="1" dirty="0" err="1">
                <a:solidFill>
                  <a:schemeClr val="bg1"/>
                </a:solidFill>
              </a:rPr>
              <a:t>спрайтове</a:t>
            </a:r>
            <a:r>
              <a:rPr lang="ru-RU" b="1" dirty="0">
                <a:solidFill>
                  <a:schemeClr val="bg1"/>
                </a:solidFill>
              </a:rPr>
              <a:t>) </a:t>
            </a:r>
            <a:r>
              <a:rPr lang="ru-RU" dirty="0"/>
              <a:t>– </a:t>
            </a:r>
            <a:r>
              <a:rPr lang="bg-BG" dirty="0"/>
              <a:t>списък</a:t>
            </a:r>
            <a:r>
              <a:rPr lang="ru-RU" dirty="0"/>
              <a:t> с всички </a:t>
            </a:r>
            <a:r>
              <a:rPr lang="ru-RU" b="1" dirty="0"/>
              <a:t>спрайтове </a:t>
            </a:r>
            <a:r>
              <a:rPr lang="ru-RU" dirty="0"/>
              <a:t>(</a:t>
            </a:r>
            <a:r>
              <a:rPr lang="ru-RU" b="1" dirty="0"/>
              <a:t>герой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Панел със спрайтове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370" y="2642976"/>
            <a:ext cx="8467846" cy="375421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6272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7132</TotalTime>
  <Words>712</Words>
  <Application>Microsoft Office PowerPoint</Application>
  <PresentationFormat>Widescreen</PresentationFormat>
  <Paragraphs>139</Paragraphs>
  <Slides>28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맑은 고딕</vt:lpstr>
      <vt:lpstr>-apple-system</vt:lpstr>
      <vt:lpstr>Arial</vt:lpstr>
      <vt:lpstr>Calibri</vt:lpstr>
      <vt:lpstr>Consolas</vt:lpstr>
      <vt:lpstr>var(--ff-mono)</vt:lpstr>
      <vt:lpstr>Wingdings</vt:lpstr>
      <vt:lpstr>Wingdings 2</vt:lpstr>
      <vt:lpstr>1_SoftUni3_1</vt:lpstr>
      <vt:lpstr>Програмиране в Scratch</vt:lpstr>
      <vt:lpstr>Съдържание</vt:lpstr>
      <vt:lpstr>PowerPoint Presentation</vt:lpstr>
      <vt:lpstr> Scratch</vt:lpstr>
      <vt:lpstr>PowerPoint Presentation</vt:lpstr>
      <vt:lpstr>Стартиране на Scratch</vt:lpstr>
      <vt:lpstr>Интерфейс</vt:lpstr>
      <vt:lpstr>Сцена</vt:lpstr>
      <vt:lpstr>Панел със спрайтове</vt:lpstr>
      <vt:lpstr>Работно поле</vt:lpstr>
      <vt:lpstr>Блоково поле</vt:lpstr>
      <vt:lpstr>PowerPoint Presentation</vt:lpstr>
      <vt:lpstr>Спрайтове</vt:lpstr>
      <vt:lpstr>Фон</vt:lpstr>
      <vt:lpstr>Кодов блок</vt:lpstr>
      <vt:lpstr>Примери за кодови блокове</vt:lpstr>
      <vt:lpstr>Скрипт</vt:lpstr>
      <vt:lpstr>Примери за скрипт</vt:lpstr>
      <vt:lpstr>PowerPoint Presentation</vt:lpstr>
      <vt:lpstr>Блокове за движение</vt:lpstr>
      <vt:lpstr>Блокове за движение</vt:lpstr>
      <vt:lpstr>Блокове за външността</vt:lpstr>
      <vt:lpstr>Блокове за външността</vt:lpstr>
      <vt:lpstr>Блокове за събития</vt:lpstr>
      <vt:lpstr>Блокове за събития</vt:lpstr>
      <vt:lpstr>Обобщение</vt:lpstr>
      <vt:lpstr>PowerPoint Presentation</vt:lpstr>
      <vt:lpstr>Лиценз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Software University Foundation</dc:creator>
  <cp:keywords>Trainers, Trainer, Train the Trainers, Software University, SoftUni, programming, coding, software development, education, training, course</cp:keywords>
  <dc:description>Train the Trainers Course @ SoftUni – https://softuni.bg/opencourses/train-the-trainers</dc:description>
  <cp:lastModifiedBy>PC</cp:lastModifiedBy>
  <cp:revision>1007</cp:revision>
  <dcterms:created xsi:type="dcterms:W3CDTF">2018-05-23T13:08:44Z</dcterms:created>
  <dcterms:modified xsi:type="dcterms:W3CDTF">2024-01-06T14:32:26Z</dcterms:modified>
  <cp:category>computer programming, programming</cp:category>
</cp:coreProperties>
</file>

<file path=docProps/thumbnail.jpeg>
</file>